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47" r:id="rId3"/>
    <p:sldId id="326" r:id="rId4"/>
    <p:sldId id="328" r:id="rId5"/>
    <p:sldId id="329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</p:sldIdLst>
  <p:sldSz cx="10691813" cy="7559675"/>
  <p:notesSz cx="6669088" cy="9872663"/>
  <p:defaultTextStyle>
    <a:defPPr>
      <a:defRPr lang="en-US"/>
    </a:defPPr>
    <a:lvl1pPr marL="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116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229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3342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4458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557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6686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780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68915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nner" initials="MJ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26B"/>
    <a:srgbClr val="8D236D"/>
    <a:srgbClr val="E22319"/>
    <a:srgbClr val="D6DAD9"/>
    <a:srgbClr val="E30613"/>
    <a:srgbClr val="33373C"/>
    <a:srgbClr val="33FF34"/>
    <a:srgbClr val="828186"/>
    <a:srgbClr val="FFFFFF"/>
    <a:srgbClr val="A5A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0969" autoAdjust="0"/>
  </p:normalViewPr>
  <p:slideViewPr>
    <p:cSldViewPr showGuides="1">
      <p:cViewPr varScale="1">
        <p:scale>
          <a:sx n="86" d="100"/>
          <a:sy n="86" d="100"/>
        </p:scale>
        <p:origin x="1842" y="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AE72-F50F-4DB0-BF1F-240715FA5E75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47FB-5E20-48ED-8EE5-5CD2B2F1F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FA44-0771-4DFC-B26A-9102D4547DD2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4A314-C704-4C33-84AA-6D9A56C39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4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7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3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6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07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2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9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4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0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8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6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73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3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8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61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506" y="5183199"/>
            <a:ext cx="6477000" cy="1483043"/>
          </a:xfrm>
        </p:spPr>
        <p:txBody>
          <a:bodyPr anchor="b">
            <a:normAutofit/>
          </a:bodyPr>
          <a:lstStyle>
            <a:lvl1pPr algn="l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506" y="6793244"/>
            <a:ext cx="8018860" cy="7620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051446" y="5183199"/>
            <a:ext cx="8018860" cy="14830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7559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all" spc="5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18939" y="6209954"/>
            <a:ext cx="9651367" cy="515888"/>
          </a:xfrm>
        </p:spPr>
        <p:txBody>
          <a:bodyPr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86274"/>
            <a:ext cx="8018860" cy="692727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86274"/>
            <a:ext cx="8018860" cy="692727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20" name="Title 17"/>
          <p:cNvSpPr>
            <a:spLocks noGrp="1"/>
          </p:cNvSpPr>
          <p:nvPr>
            <p:ph type="title" hasCustomPrompt="1"/>
          </p:nvPr>
        </p:nvSpPr>
        <p:spPr>
          <a:xfrm>
            <a:off x="5117306" y="6204876"/>
            <a:ext cx="4953000" cy="830844"/>
          </a:xfrm>
        </p:spPr>
        <p:txBody>
          <a:bodyPr>
            <a:no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1BFD-B3B6-4418-8DED-3D0E37A16B3A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04667" y="1560017"/>
            <a:ext cx="9794240" cy="5267821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7" y="1022353"/>
            <a:ext cx="97942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504667" y="385823"/>
            <a:ext cx="9794240" cy="567477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00AFF-6644-4272-BFF1-9FE8ADA74559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808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306D-15E8-468C-9A0F-48F9F11F8013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025107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06406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605311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386611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167910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39C1D-A71B-4273-B7F5-5C0BEB99A4A7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, text on right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686C8-96FC-460D-B4FD-BFE0CF961FA7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7DE7D-F87F-45DB-B34B-99E83AEEF6FB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, text on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25642-B988-4637-8B0E-BAF835FD0EEC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31CDE7-1DAB-49EF-BC6A-AC2DBD2F0596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04666" y="385823"/>
            <a:ext cx="4917440" cy="56747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z="3600" dirty="0"/>
              <a:t>HEADER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, text on right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AE450-571E-48A7-98B1-9DDE61229CBE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&amp; 2 x Image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" y="-2"/>
            <a:ext cx="5343525" cy="3779838"/>
          </a:xfrm>
          <a:prstGeom prst="rect">
            <a:avLst/>
          </a:prstGeom>
          <a:solidFill>
            <a:srgbClr val="33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53"/>
          </a:p>
        </p:txBody>
      </p:sp>
      <p:sp>
        <p:nvSpPr>
          <p:cNvPr id="7" name="Rectangle 6"/>
          <p:cNvSpPr/>
          <p:nvPr userDrawn="1"/>
        </p:nvSpPr>
        <p:spPr>
          <a:xfrm>
            <a:off x="5343533" y="3779837"/>
            <a:ext cx="5343525" cy="3779838"/>
          </a:xfrm>
          <a:prstGeom prst="rect">
            <a:avLst/>
          </a:prstGeom>
          <a:solidFill>
            <a:srgbClr val="E22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53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" y="3779837"/>
            <a:ext cx="5343525" cy="377983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802" y="4780711"/>
            <a:ext cx="4094252" cy="2133600"/>
          </a:xfrm>
        </p:spPr>
        <p:txBody>
          <a:bodyPr/>
          <a:lstStyle>
            <a:lvl1pPr>
              <a:spcAft>
                <a:spcPts val="1200"/>
              </a:spcAft>
              <a:defRPr sz="1200" spc="32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74625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6036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534988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00B75F-19BB-4A7B-B1A6-A7F6FB1760EE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8258" y="991259"/>
            <a:ext cx="4094252" cy="2133600"/>
          </a:xfrm>
        </p:spPr>
        <p:txBody>
          <a:bodyPr/>
          <a:lstStyle>
            <a:lvl1pPr>
              <a:spcAft>
                <a:spcPts val="1200"/>
              </a:spcAft>
              <a:defRPr sz="1200" spc="32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74625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6036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534988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343533" y="0"/>
            <a:ext cx="5343525" cy="377983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(with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55174" r="-3129" b="-1109"/>
          <a:stretch/>
        </p:blipFill>
        <p:spPr>
          <a:xfrm>
            <a:off x="4" y="1"/>
            <a:ext cx="3974306" cy="2484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206" y="2605088"/>
            <a:ext cx="6286500" cy="3886200"/>
          </a:xfrm>
        </p:spPr>
        <p:txBody>
          <a:bodyPr/>
          <a:lstStyle>
            <a:lvl1pPr>
              <a:spcAft>
                <a:spcPts val="400"/>
              </a:spcAft>
              <a:defRPr sz="1800" spc="400" baseline="0"/>
            </a:lvl1pPr>
            <a:lvl2pPr marL="0" indent="0">
              <a:lnSpc>
                <a:spcPct val="120000"/>
              </a:lnSpc>
              <a:defRPr sz="1400"/>
            </a:lvl2pPr>
            <a:lvl3pPr marL="0" indent="0"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D775-CDBA-402E-99C2-5F92B1FBD574}" type="datetime1">
              <a:rPr lang="en-GB" smtClean="0"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9" y="4619625"/>
            <a:ext cx="3901858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038166"/>
          </a:xfrm>
        </p:spPr>
        <p:txBody>
          <a:bodyPr anchor="ctr">
            <a:normAutofit/>
          </a:bodyPr>
          <a:lstStyle>
            <a:lvl1pPr algn="ctr">
              <a:defRPr sz="3200" spc="4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2" b="59997"/>
          <a:stretch/>
        </p:blipFill>
        <p:spPr>
          <a:xfrm>
            <a:off x="2690606" y="4465637"/>
            <a:ext cx="5649825" cy="2508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" y="6974475"/>
            <a:ext cx="106918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13" y="7"/>
            <a:ext cx="5302800" cy="19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3368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29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3" orient="horz" pos="296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1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1506" y="5183199"/>
            <a:ext cx="6477000" cy="1483043"/>
          </a:xfrm>
        </p:spPr>
        <p:txBody>
          <a:bodyPr anchor="b">
            <a:normAutofit/>
          </a:bodyPr>
          <a:lstStyle>
            <a:lvl1pPr algn="l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506" y="6793244"/>
            <a:ext cx="8018860" cy="7620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671" y="385823"/>
            <a:ext cx="9651367" cy="5674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71" y="953298"/>
            <a:ext cx="9651367" cy="58745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4711" y="6986387"/>
            <a:ext cx="2180481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spc="150" baseline="0">
                <a:solidFill>
                  <a:schemeClr val="tx2"/>
                </a:solidFill>
              </a:defRPr>
            </a:lvl1pPr>
          </a:lstStyle>
          <a:p>
            <a:fld id="{11EA3034-1393-4DE3-92BE-1631261AFB88}" type="datetime1">
              <a:rPr lang="en-GB" smtClean="0"/>
              <a:t>06/09/2018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666" y="6986387"/>
            <a:ext cx="6670040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5188" y="6986387"/>
            <a:ext cx="800845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spc="150" baseline="0">
                <a:solidFill>
                  <a:schemeClr val="tx2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50" r:id="rId16"/>
    <p:sldLayoutId id="2147483670" r:id="rId17"/>
    <p:sldLayoutId id="2147483658" r:id="rId18"/>
    <p:sldLayoutId id="2147483656" r:id="rId19"/>
    <p:sldLayoutId id="2147483673" r:id="rId20"/>
    <p:sldLayoutId id="2147483668" r:id="rId21"/>
    <p:sldLayoutId id="2147483674" r:id="rId22"/>
    <p:sldLayoutId id="2147483669" r:id="rId23"/>
    <p:sldLayoutId id="2147483675" r:id="rId24"/>
    <p:sldLayoutId id="2147483666" r:id="rId25"/>
    <p:sldLayoutId id="2147483664" r:id="rId26"/>
    <p:sldLayoutId id="2147483651" r:id="rId27"/>
    <p:sldLayoutId id="214748367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3600" kern="1200" cap="all" spc="3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olent.ac.uk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ent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ent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ent.ac.uk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ent.ac.uk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hyperlink" Target="https://www.solent.ac.uk/" TargetMode="External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hyperlink" Target="https://www.solent.ac.uk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hyperlink" Target="https://www.solent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/>
              <a:t>External examining at</a:t>
            </a:r>
            <a:br>
              <a:rPr lang="en-GB" sz="2400" b="1" dirty="0" smtClean="0"/>
            </a:br>
            <a:r>
              <a:rPr lang="en-GB" sz="2400" b="1" dirty="0" smtClean="0"/>
              <a:t>Solent university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en-GB" sz="2000" b="1" dirty="0"/>
          </a:p>
        </p:txBody>
      </p:sp>
      <p:sp>
        <p:nvSpPr>
          <p:cNvPr id="41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/>
              <a:t>Ian Harris</a:t>
            </a:r>
          </a:p>
          <a:p>
            <a:r>
              <a:rPr lang="en-GB" sz="2000" b="1" dirty="0" smtClean="0"/>
              <a:t>Head of quality management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262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17" y="539044"/>
            <a:ext cx="9794240" cy="56747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GB" spc="300" dirty="0" smtClean="0">
                <a:solidFill>
                  <a:schemeClr val="accent1"/>
                </a:solidFill>
              </a:rPr>
              <a:t>Processing external examiner reports</a:t>
            </a:r>
            <a:r>
              <a:rPr lang="en-GB" spc="0" dirty="0" smtClean="0">
                <a:solidFill>
                  <a:schemeClr val="accent1"/>
                </a:solidFill>
              </a:rPr>
              <a:t/>
            </a:r>
            <a:br>
              <a:rPr lang="en-GB" spc="0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sz="1800" cap="none" spc="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en-GB" sz="1800" cap="none" spc="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3532" y="1437497"/>
            <a:ext cx="8647859" cy="4017032"/>
          </a:xfrm>
        </p:spPr>
        <p:txBody>
          <a:bodyPr>
            <a:normAutofit fontScale="85000" lnSpcReduction="20000"/>
          </a:bodyPr>
          <a:lstStyle/>
          <a:p>
            <a:pPr lvl="4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Quality Management department review </a:t>
            </a:r>
            <a:r>
              <a:rPr lang="en-GB" sz="1900" dirty="0">
                <a:solidFill>
                  <a:prstClr val="black"/>
                </a:solidFill>
                <a:latin typeface="Trebuchet MS" panose="020B0603020202020204" pitchFamily="34" charset="0"/>
              </a:rPr>
              <a:t>all external examiner reports received and categorise the reports using the Red, Amber, Green (RAG) method depending on the severity of the issues raised in the </a:t>
            </a: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report.</a:t>
            </a:r>
            <a:endParaRPr lang="en-GB" sz="1900" u="sng" kern="0" dirty="0" smtClean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900" u="sng" kern="0" dirty="0">
              <a:solidFill>
                <a:srgbClr val="000000"/>
              </a:solidFill>
              <a:ea typeface="ＭＳ Ｐゴシック"/>
            </a:endParaRPr>
          </a:p>
          <a:p>
            <a:pPr lvl="4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900" u="sng" kern="0" dirty="0" smtClean="0">
                <a:solidFill>
                  <a:srgbClr val="000000"/>
                </a:solidFill>
                <a:ea typeface="ＭＳ Ｐゴシック"/>
              </a:rPr>
              <a:t>External Examiner Reports 2017-18*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900" u="sng" kern="0" dirty="0">
              <a:solidFill>
                <a:srgbClr val="000000"/>
              </a:solidFill>
              <a:ea typeface="ＭＳ Ｐゴシック"/>
            </a:endParaRPr>
          </a:p>
          <a:p>
            <a:pPr marL="1003300" lvl="4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131 (87%) </a:t>
            </a:r>
            <a:r>
              <a:rPr lang="en-GB" sz="1900" dirty="0">
                <a:solidFill>
                  <a:prstClr val="black"/>
                </a:solidFill>
                <a:latin typeface="Trebuchet MS" panose="020B0603020202020204" pitchFamily="34" charset="0"/>
              </a:rPr>
              <a:t>of reports received were categorised ‘green</a:t>
            </a: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’</a:t>
            </a:r>
          </a:p>
          <a:p>
            <a:pPr marL="644525" lvl="2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9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003300" lvl="4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20 (13%) </a:t>
            </a:r>
            <a:r>
              <a:rPr lang="en-GB" sz="1900" dirty="0">
                <a:solidFill>
                  <a:prstClr val="black"/>
                </a:solidFill>
                <a:latin typeface="Trebuchet MS" panose="020B0603020202020204" pitchFamily="34" charset="0"/>
              </a:rPr>
              <a:t>of reports received were categorised ‘amber’ </a:t>
            </a:r>
          </a:p>
          <a:p>
            <a:pPr marL="644525" lvl="2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9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003300" lvl="4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For </a:t>
            </a:r>
            <a:r>
              <a:rPr lang="en-GB" sz="1900" dirty="0">
                <a:solidFill>
                  <a:prstClr val="black"/>
                </a:solidFill>
                <a:latin typeface="Trebuchet MS" panose="020B0603020202020204" pitchFamily="34" charset="0"/>
              </a:rPr>
              <a:t>the 7th year in a row no reports were categorised ‘red’ (critical) </a:t>
            </a:r>
            <a:endParaRPr lang="en-GB" sz="19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4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93663" algn="l"/>
              </a:tabLst>
              <a:defRPr/>
            </a:pPr>
            <a:r>
              <a:rPr lang="en-GB" sz="1300" i="1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*</a:t>
            </a:r>
            <a:r>
              <a:rPr lang="en-GB" sz="1300" i="1" dirty="0">
                <a:solidFill>
                  <a:prstClr val="black"/>
                </a:solidFill>
                <a:latin typeface="Trebuchet MS" panose="020B0603020202020204" pitchFamily="34" charset="0"/>
              </a:rPr>
              <a:t>As of 29</a:t>
            </a:r>
            <a:r>
              <a:rPr lang="en-GB" sz="1300" i="1" baseline="30000" dirty="0">
                <a:solidFill>
                  <a:prstClr val="black"/>
                </a:solidFill>
                <a:latin typeface="Trebuchet MS" panose="020B0603020202020204" pitchFamily="34" charset="0"/>
              </a:rPr>
              <a:t>th</a:t>
            </a:r>
            <a:r>
              <a:rPr lang="en-GB" sz="1300" i="1" dirty="0">
                <a:solidFill>
                  <a:prstClr val="black"/>
                </a:solidFill>
                <a:latin typeface="Trebuchet MS" panose="020B0603020202020204" pitchFamily="34" charset="0"/>
              </a:rPr>
              <a:t> August 2018</a:t>
            </a:r>
            <a:r>
              <a:rPr lang="en-GB" sz="1300" dirty="0">
                <a:solidFill>
                  <a:prstClr val="black"/>
                </a:solidFill>
                <a:latin typeface="Trebuchet MS" panose="020B0603020202020204" pitchFamily="34" charset="0"/>
              </a:rPr>
              <a:t> </a:t>
            </a:r>
            <a:r>
              <a:rPr lang="en-GB" sz="4400" dirty="0">
                <a:solidFill>
                  <a:prstClr val="black"/>
                </a:solidFill>
                <a:latin typeface="Trebuchet MS" panose="020B0603020202020204" pitchFamily="34" charset="0"/>
              </a:rPr>
              <a:t> </a:t>
            </a:r>
            <a:endParaRPr lang="en-GB" sz="17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		</a:t>
            </a:r>
          </a:p>
          <a:p>
            <a:pPr lvl="4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9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 </a:t>
            </a:r>
            <a:r>
              <a:rPr lang="en-GB" sz="1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 </a:t>
            </a: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" y="5913437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6706" y="689674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7" y="2260343"/>
            <a:ext cx="381087" cy="3683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8" y="1402095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enhancement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5316" y="1385262"/>
            <a:ext cx="7127990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Unit External Examiners play a key role in enhancing units and/or courses by: </a:t>
            </a:r>
          </a:p>
          <a:p>
            <a:pPr marL="285750" lvl="0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800" dirty="0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dirty="0">
                <a:solidFill>
                  <a:prstClr val="black"/>
                </a:solidFill>
                <a:ea typeface="ＭＳ Ｐゴシック" panose="020B0600070205080204" pitchFamily="34" charset="-128"/>
                <a:cs typeface="Arial" charset="0"/>
              </a:rPr>
              <a:t>Providing consultation on unit modifications and/or the development of new units;</a:t>
            </a: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800" dirty="0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dirty="0">
                <a:solidFill>
                  <a:prstClr val="black"/>
                </a:solidFill>
                <a:ea typeface="ＭＳ Ｐゴシック" panose="020B0600070205080204" pitchFamily="34" charset="-128"/>
                <a:cs typeface="Arial" charset="0"/>
              </a:rPr>
              <a:t>Giving feedback on assessment briefs;</a:t>
            </a: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800" dirty="0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dirty="0">
                <a:solidFill>
                  <a:prstClr val="black"/>
                </a:solidFill>
                <a:ea typeface="ＭＳ Ｐゴシック" panose="020B0600070205080204" pitchFamily="34" charset="-128"/>
                <a:cs typeface="Arial" charset="0"/>
              </a:rPr>
              <a:t>Giving feedback in the annual report;</a:t>
            </a: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800" dirty="0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marL="1149766" lvl="1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dirty="0">
                <a:solidFill>
                  <a:prstClr val="black"/>
                </a:solidFill>
                <a:ea typeface="ＭＳ Ｐゴシック" panose="020B0600070205080204" pitchFamily="34" charset="-128"/>
                <a:cs typeface="Arial" charset="0"/>
              </a:rPr>
              <a:t>Visiting the University and meeting with the Course Teams. </a:t>
            </a:r>
          </a:p>
          <a:p>
            <a:pPr marL="285750" lvl="0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800" dirty="0">
              <a:solidFill>
                <a:prstClr val="black"/>
              </a:solidFill>
              <a:ea typeface="ＭＳ Ｐゴシック" panose="020B0600070205080204" pitchFamily="34" charset="-128"/>
              <a:cs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Award External Examiners provide feedback on academic policies and processes </a:t>
            </a:r>
            <a:endParaRPr lang="en-GB" sz="2000" dirty="0">
              <a:solidFill>
                <a:srgbClr val="000000"/>
              </a:solidFill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9" name="Picture 8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6225279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6" y="5075237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6" y="145015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6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Raising and resolving concerns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341437"/>
            <a:ext cx="9794240" cy="3177880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We 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hope you will not have any concerns or issues with the standards of the University’s provision.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160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If you do have concerns regarding the academic standards of a unit or course which cannot be resolved informally then you can:</a:t>
            </a:r>
            <a:endParaRPr lang="en-GB" altLang="en-US" sz="200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•"/>
              <a:tabLst>
                <a:tab pos="93663" algn="l"/>
              </a:tabLst>
              <a:defRPr/>
            </a:pPr>
            <a:endParaRPr lang="en-GB" altLang="en-US" sz="2000" dirty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marL="628650" lvl="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8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Contact the Quality Management </a:t>
            </a:r>
            <a:r>
              <a:rPr lang="en-GB" altLang="en-US" sz="18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department </a:t>
            </a:r>
            <a:r>
              <a:rPr lang="en-GB" altLang="en-US" sz="18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who will investigate and attempt to resolve the issue.</a:t>
            </a:r>
          </a:p>
          <a:p>
            <a:pPr marL="628650" lvl="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altLang="en-US" sz="1100" dirty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marL="628650" lvl="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8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If the issue is still not resolved, you can escalate the concern directly to the Vice-Chancellor. </a:t>
            </a:r>
            <a:endParaRPr lang="en-GB" altLang="en-US" sz="1800" dirty="0" smtClean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marL="628650" lvl="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altLang="en-US" sz="1800" dirty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marL="628650" lvl="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8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Following </a:t>
            </a:r>
            <a:r>
              <a:rPr lang="en-GB" altLang="en-US" sz="18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these steps if there are still concerns, you may </a:t>
            </a:r>
            <a:endParaRPr lang="en-GB" altLang="en-US" sz="1800" dirty="0" smtClean="0">
              <a:solidFill>
                <a:prstClr val="black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charset="0"/>
            </a:endParaRPr>
          </a:p>
          <a:p>
            <a:pPr marL="342900" lvl="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800" dirty="0" smtClean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    invoke </a:t>
            </a:r>
            <a:r>
              <a:rPr lang="en-GB" altLang="en-US" sz="1800" dirty="0">
                <a:solidFill>
                  <a:prstClr val="black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charset="0"/>
              </a:rPr>
              <a:t>the QAA’s concerns scheme. </a:t>
            </a: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2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Relevant policies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5316" y="1385262"/>
            <a:ext cx="7585190" cy="466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2000" u="sng" kern="0" dirty="0">
                <a:solidFill>
                  <a:srgbClr val="000000"/>
                </a:solidFill>
                <a:ea typeface="ＭＳ Ｐゴシック"/>
              </a:rPr>
              <a:t>Relevant Academic Handbook Sections </a:t>
            </a:r>
            <a:endParaRPr lang="en-GB" altLang="en-US" sz="2000" u="sng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900" u="sng" kern="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Section 2I – External Examiners</a:t>
            </a:r>
            <a:endParaRPr lang="en-GB" altLang="en-US" sz="200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600" i="1" kern="0" dirty="0" smtClean="0">
                <a:solidFill>
                  <a:srgbClr val="000000"/>
                </a:solidFill>
                <a:ea typeface="ＭＳ Ｐゴシック"/>
              </a:rPr>
              <a:t>Contains </a:t>
            </a:r>
            <a:r>
              <a:rPr lang="en-GB" altLang="en-US" sz="1600" i="1" kern="0" dirty="0">
                <a:solidFill>
                  <a:srgbClr val="000000"/>
                </a:solidFill>
                <a:ea typeface="ＭＳ Ｐゴシック"/>
              </a:rPr>
              <a:t>the policy and processes relating to </a:t>
            </a:r>
            <a:r>
              <a:rPr lang="en-GB" altLang="en-US" sz="1600" i="1" kern="0" dirty="0" smtClean="0">
                <a:solidFill>
                  <a:srgbClr val="000000"/>
                </a:solidFill>
                <a:ea typeface="ＭＳ Ｐゴシック"/>
              </a:rPr>
              <a:t>external examiners</a:t>
            </a:r>
            <a:r>
              <a:rPr lang="en-GB" altLang="en-US" sz="1800" i="1" kern="0" dirty="0">
                <a:solidFill>
                  <a:srgbClr val="000000"/>
                </a:solidFill>
                <a:ea typeface="ＭＳ Ｐゴシック"/>
              </a:rPr>
              <a:t> </a:t>
            </a:r>
            <a:endParaRPr lang="en-GB" altLang="en-US" sz="1800" i="1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900" i="1" kern="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Section 2K – The Purpose and Conduct of Assessment Boards</a:t>
            </a:r>
            <a:endParaRPr lang="en-GB" altLang="en-US" sz="200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600" i="1" kern="0" dirty="0">
                <a:solidFill>
                  <a:srgbClr val="000000"/>
                </a:solidFill>
                <a:ea typeface="ＭＳ Ｐゴシック"/>
              </a:rPr>
              <a:t>Contains the policy and processes relating to Assessment Boards </a:t>
            </a:r>
            <a:endParaRPr lang="en-GB" altLang="en-US" sz="1600" i="1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900" i="1" kern="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Section 2O – Assessment </a:t>
            </a: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Principles and Regulations (including 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annexes) </a:t>
            </a:r>
            <a:endParaRPr lang="en-GB" altLang="en-US" sz="200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600" i="1" kern="0" dirty="0">
                <a:solidFill>
                  <a:srgbClr val="000000"/>
                </a:solidFill>
                <a:ea typeface="ＭＳ Ｐゴシック"/>
              </a:rPr>
              <a:t>Contains the University’s assessment policy and regulations 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2400" kern="0" dirty="0">
              <a:solidFill>
                <a:srgbClr val="000000"/>
              </a:solidFill>
              <a:ea typeface="ＭＳ Ｐゴシック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These are available in your packs and also on the University’s portal.</a:t>
            </a:r>
            <a:endParaRPr lang="en-GB" sz="1400" dirty="0"/>
          </a:p>
        </p:txBody>
      </p:sp>
      <p:pic>
        <p:nvPicPr>
          <p:cNvPr id="9" name="Picture 8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6142037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1951037"/>
            <a:ext cx="393790" cy="393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2887527"/>
            <a:ext cx="393790" cy="393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4019654"/>
            <a:ext cx="393790" cy="3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Relevant assessment regulations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535012"/>
            <a:ext cx="9794240" cy="3429000"/>
          </a:xfrm>
        </p:spPr>
        <p:txBody>
          <a:bodyPr>
            <a:normAutofit fontScale="70000" lnSpcReduction="20000"/>
          </a:bodyPr>
          <a:lstStyle/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Assessment elements weighted </a:t>
            </a:r>
          </a:p>
          <a:p>
            <a:pPr lvl="0" defTabSz="914400">
              <a:lnSpc>
                <a:spcPct val="120000"/>
              </a:lnSpc>
              <a:tabLst>
                <a:tab pos="93663" algn="l"/>
              </a:tabLst>
              <a:defRPr/>
            </a:pPr>
            <a:endParaRPr lang="en-GB" sz="2100" kern="0" dirty="0">
              <a:solidFill>
                <a:srgbClr val="000000"/>
              </a:solidFill>
              <a:ea typeface="ＭＳ Ｐゴシック"/>
            </a:endParaRPr>
          </a:p>
          <a:p>
            <a:pPr marL="630238" lvl="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Bonded and </a:t>
            </a:r>
            <a:r>
              <a:rPr lang="en-GB" sz="2100" kern="0" dirty="0" err="1">
                <a:solidFill>
                  <a:srgbClr val="000000"/>
                </a:solidFill>
                <a:ea typeface="ＭＳ Ｐゴシック"/>
              </a:rPr>
              <a:t>unbonded</a:t>
            </a: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 (must pass) </a:t>
            </a:r>
          </a:p>
          <a:p>
            <a:pPr marL="630238" lvl="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Individual elements of assessment will normally be aggregated</a:t>
            </a:r>
          </a:p>
          <a:p>
            <a:pPr lvl="0" defTabSz="914400" eaLnBrk="0" fontAlgn="base" hangingPunct="0">
              <a:lnSpc>
                <a:spcPct val="120000"/>
              </a:lnSpc>
              <a:tabLst>
                <a:tab pos="93663" algn="l"/>
              </a:tabLst>
              <a:defRPr/>
            </a:pPr>
            <a:endParaRPr lang="en-GB" sz="2100" dirty="0"/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The overall unit pass mark is 40% for both undergraduate and postgraduate</a:t>
            </a:r>
          </a:p>
          <a:p>
            <a:pPr>
              <a:lnSpc>
                <a:spcPct val="120000"/>
              </a:lnSpc>
            </a:pPr>
            <a:endParaRPr lang="en-GB" sz="2100" dirty="0" smtClean="0"/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Students have the right to be reassessed </a:t>
            </a:r>
            <a:r>
              <a:rPr lang="en-GB" sz="2100" kern="0" dirty="0" smtClean="0">
                <a:solidFill>
                  <a:srgbClr val="000000"/>
                </a:solidFill>
                <a:ea typeface="ＭＳ Ｐゴシック"/>
              </a:rPr>
              <a:t>in </a:t>
            </a: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failed units at Levels 3-7, unless they have a Student Academic Misconduct ‘no right to re-sit’ </a:t>
            </a:r>
            <a:r>
              <a:rPr lang="en-GB" sz="2100" kern="0" dirty="0" smtClean="0">
                <a:solidFill>
                  <a:srgbClr val="000000"/>
                </a:solidFill>
                <a:ea typeface="ＭＳ Ｐゴシック"/>
              </a:rPr>
              <a:t>penalty.</a:t>
            </a:r>
            <a:endParaRPr lang="en-GB" sz="2100" b="1" kern="0" dirty="0">
              <a:solidFill>
                <a:srgbClr val="000000"/>
              </a:solidFill>
              <a:ea typeface="ＭＳ Ｐゴシック"/>
            </a:endParaRPr>
          </a:p>
          <a:p>
            <a:pPr marL="447675" lvl="1" indent="9525" defTabSz="914400">
              <a:lnSpc>
                <a:spcPct val="120000"/>
              </a:lnSpc>
              <a:tabLst>
                <a:tab pos="93663" algn="l"/>
              </a:tabLst>
              <a:defRPr/>
            </a:pPr>
            <a:endParaRPr lang="en-GB" sz="21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Referred assessment elements are capped at 40%</a:t>
            </a:r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endParaRPr lang="en-GB" sz="21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Assessments submitted late are capped at 40%</a:t>
            </a:r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endParaRPr lang="en-GB" sz="21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>
              <a:lnSpc>
                <a:spcPct val="120000"/>
              </a:lnSpc>
              <a:buBlip>
                <a:blip r:embed="rId3"/>
              </a:buBlip>
              <a:tabLst>
                <a:tab pos="93663" algn="l"/>
              </a:tabLst>
              <a:defRPr/>
            </a:pPr>
            <a:r>
              <a:rPr lang="en-GB" sz="2100" kern="0" dirty="0">
                <a:solidFill>
                  <a:srgbClr val="000000"/>
                </a:solidFill>
                <a:ea typeface="ＭＳ Ｐゴシック"/>
              </a:rPr>
              <a:t>Late submission is not allowed for referred work  </a:t>
            </a: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Grade marking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3982" y="1491846"/>
            <a:ext cx="8423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All assessments are grade marked, unless formally </a:t>
            </a:r>
            <a:endParaRPr lang="en-GB" altLang="en-US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exempted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.  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University’s rationale for using grade marking is: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To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encourage the use of the full range of marks;</a:t>
            </a: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It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ensures reliability; </a:t>
            </a: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It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can reward excellence;</a:t>
            </a: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3"/>
              </a:buClr>
              <a:buFont typeface="Wingdings" panose="05000000000000000000" pitchFamily="2" charset="2"/>
              <a:buChar char="§"/>
              <a:tabLst>
                <a:tab pos="93663" algn="l"/>
              </a:tabLst>
            </a:pP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It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provides a clearer relationship to the </a:t>
            </a: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University’s </a:t>
            </a: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Generic </a:t>
            </a: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Grade Criteria</a:t>
            </a: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9" name="Picture 8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6225279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6" y="1538168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6" y="2549066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CHANGES TO POLICIES AND REGULATIONS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341437"/>
            <a:ext cx="9794240" cy="4572000"/>
          </a:xfrm>
        </p:spPr>
        <p:txBody>
          <a:bodyPr>
            <a:normAutofit fontScale="92500" lnSpcReduction="20000"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600" dirty="0" smtClean="0"/>
              <a:t>The University regularly reviews and updates its policies and regulations – the following changes have been made as a result of the reviews conducted during 2017-18: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u="sng" dirty="0"/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600" u="sng" dirty="0" smtClean="0">
                <a:solidFill>
                  <a:schemeClr val="tx1"/>
                </a:solidFill>
              </a:rPr>
              <a:t>Section 2B – Academic </a:t>
            </a:r>
            <a:r>
              <a:rPr lang="en-GB" sz="1600" u="sng" dirty="0" smtClean="0">
                <a:solidFill>
                  <a:schemeClr val="tx1"/>
                </a:solidFill>
              </a:rPr>
              <a:t>Framework</a:t>
            </a:r>
            <a:r>
              <a:rPr lang="en-GB" sz="1600" dirty="0" smtClean="0">
                <a:solidFill>
                  <a:schemeClr val="tx1"/>
                </a:solidFill>
              </a:rPr>
              <a:t> – Being phased in</a:t>
            </a:r>
            <a:endParaRPr lang="en-GB" sz="1600" dirty="0" smtClean="0">
              <a:solidFill>
                <a:schemeClr val="tx1"/>
              </a:solidFill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All UG courses will be delivered over 2 semester and each unit, except 40 or 60 credit dissertation or project units, must be delivered over 1 semester.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600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All UG units must be 20 credits in volume (except dissertations/final year projects)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600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Option units have been restricted and can only be offered at level 5 and above:</a:t>
            </a:r>
          </a:p>
          <a:p>
            <a:pPr lvl="1"/>
            <a:endParaRPr lang="en-GB" dirty="0" smtClean="0"/>
          </a:p>
          <a:p>
            <a:pPr marL="644525" lvl="2" indent="-285750">
              <a:buFont typeface="Courier New" panose="02070309020205020404" pitchFamily="49" charset="0"/>
              <a:buChar char="o"/>
            </a:pPr>
            <a:r>
              <a:rPr lang="en-GB" sz="1600" dirty="0" smtClean="0"/>
              <a:t>Level </a:t>
            </a:r>
            <a:r>
              <a:rPr lang="en-GB" sz="1600" dirty="0"/>
              <a:t>5 – A maximum of one unit (20 credits) of option to be available. Where this is offered students should be given a maximum of two option units to choose from.</a:t>
            </a:r>
          </a:p>
          <a:p>
            <a:pPr marL="644525" lvl="2" indent="-285750">
              <a:buFont typeface="Courier New" panose="02070309020205020404" pitchFamily="49" charset="0"/>
              <a:buChar char="o"/>
            </a:pPr>
            <a:r>
              <a:rPr lang="en-GB" sz="1600" dirty="0"/>
              <a:t>Level 6 – A maximum of two units (40 credits) of options to be available. Where this is offered students should be given a maximum of four option units to choose from.</a:t>
            </a:r>
          </a:p>
          <a:p>
            <a:pPr marL="644525" lvl="2" indent="-285750">
              <a:buFont typeface="Courier New" panose="02070309020205020404" pitchFamily="49" charset="0"/>
              <a:buChar char="o"/>
            </a:pPr>
            <a:r>
              <a:rPr lang="en-GB" sz="1600" dirty="0"/>
              <a:t>Level 7 (integrated masters) - A maximum of two units (40 credits) of options to be available. Where this is offered then students should be given a maximum of four option units to choose from.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dirty="0" smtClean="0"/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The requirement for courses to offer a language unit as an option has been removed.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dirty="0"/>
          </a:p>
        </p:txBody>
      </p:sp>
      <p:pic>
        <p:nvPicPr>
          <p:cNvPr id="8" name="Picture 7" descr="cid:image002.png@01D3C1D4.5F3F7C6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06" y="6069358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88906" y="6986386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CHANGES TO POLICIES AND REGULATIONS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341437"/>
            <a:ext cx="9794240" cy="4876800"/>
          </a:xfrm>
        </p:spPr>
        <p:txBody>
          <a:bodyPr>
            <a:normAutofit lnSpcReduction="10000"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600" u="sng" dirty="0" smtClean="0"/>
              <a:t>Section 2O – Assessment Principles and Regulations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u="sng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In-year referrals have been removed; all reassessments will now be completed during the summer resit period.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Repeat years have been removed (except under the EC policy); students who are unable to proceed to the next level will be required to repeat the units that they failed. 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Additional </a:t>
            </a:r>
            <a:r>
              <a:rPr lang="en-GB" sz="1600" dirty="0" err="1" smtClean="0"/>
              <a:t>condonement</a:t>
            </a:r>
            <a:r>
              <a:rPr lang="en-GB" sz="1600" dirty="0" smtClean="0"/>
              <a:t>, where irretrievably failed level 4 and 5 units could be condoned, has been removed. </a:t>
            </a:r>
            <a:r>
              <a:rPr lang="en-GB" sz="1600" dirty="0" err="1" smtClean="0"/>
              <a:t>Condonement</a:t>
            </a:r>
            <a:r>
              <a:rPr lang="en-GB" sz="1600" dirty="0" smtClean="0"/>
              <a:t> has been renamed to compensation. 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The special action policy has been discontinued.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The university’s higher national awards (HNC and HNDs) are now classified in line with the licensing body’s practice. </a:t>
            </a:r>
            <a:endParaRPr lang="en-GB" sz="16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600" u="sng" dirty="0" smtClean="0"/>
              <a:t>Section 2K – The Purpose and Conduct of Assessment Boards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600" u="sng" dirty="0" smtClean="0"/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/>
              <a:t>The university has adopted a one-tier assessment board structure. Unit results will be confirmed by the Unit Leader and the Unit External </a:t>
            </a:r>
            <a:r>
              <a:rPr lang="en-GB" sz="1600" dirty="0"/>
              <a:t>E</a:t>
            </a:r>
            <a:r>
              <a:rPr lang="en-GB" sz="1600" dirty="0" smtClean="0"/>
              <a:t>xaminer (where relevant). The unit results, student progression and award decisions will be formally ratified by </a:t>
            </a:r>
            <a:r>
              <a:rPr lang="en-GB" sz="1600" dirty="0" smtClean="0"/>
              <a:t>the </a:t>
            </a:r>
            <a:r>
              <a:rPr lang="en-GB" sz="1600" dirty="0" smtClean="0"/>
              <a:t>Progression and Award Board (PAB). </a:t>
            </a: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Unit external examiners will no longer be required to attend boards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(but visiting the university to engage in discussions with staff is essential).</a:t>
            </a:r>
            <a:endParaRPr lang="en-GB" sz="1600" dirty="0" smtClean="0">
              <a:solidFill>
                <a:srgbClr val="FF0000"/>
              </a:solidFill>
            </a:endParaRPr>
          </a:p>
          <a:p>
            <a:pPr marL="285750" lvl="0" indent="-28575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lang="en-GB" sz="1600" dirty="0" smtClean="0"/>
          </a:p>
        </p:txBody>
      </p:sp>
      <p:pic>
        <p:nvPicPr>
          <p:cNvPr id="8" name="Picture 7" descr="cid:image002.png@01D3C1D4.5F3F7C6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06" y="5916958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36506" y="6986386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1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EXTERNAL EXAMINING AT</a:t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SOLENT UNIVERSITY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3982" y="2427152"/>
            <a:ext cx="8423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5129" lvl="2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400" kern="0" dirty="0" smtClean="0">
                <a:solidFill>
                  <a:srgbClr val="000000"/>
                </a:solidFill>
                <a:ea typeface="ＭＳ Ｐゴシック"/>
              </a:rPr>
              <a:t>Questions and Comments</a:t>
            </a:r>
            <a:endParaRPr lang="en-GB" altLang="en-US" sz="24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9" name="Picture 8" descr="cid:image002.png@01D3C1D4.5F3F7C6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6225279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" y="248266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560934"/>
            <a:ext cx="9794240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600" kern="0" spc="0" dirty="0" smtClean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n-GB" altLang="en-US" sz="1600" kern="0" spc="0" dirty="0">
                <a:solidFill>
                  <a:srgbClr val="000000"/>
                </a:solidFill>
                <a:ea typeface="ＭＳ Ｐゴシック"/>
              </a:rPr>
              <a:t>University assures the quality of its awards through:</a:t>
            </a:r>
          </a:p>
          <a:p>
            <a:pPr marL="190500"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600" kern="0" dirty="0">
              <a:solidFill>
                <a:srgbClr val="000000"/>
              </a:solidFill>
              <a:ea typeface="ＭＳ Ｐゴシック"/>
            </a:endParaRPr>
          </a:p>
          <a:p>
            <a:pPr marL="549275"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600" kern="0" dirty="0" smtClean="0">
                <a:solidFill>
                  <a:srgbClr val="000000"/>
                </a:solidFill>
                <a:ea typeface="ＭＳ Ｐゴシック"/>
              </a:rPr>
              <a:t>A </a:t>
            </a: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defined set of academic policies and processes;</a:t>
            </a:r>
            <a:endParaRPr lang="en-GB" altLang="en-US" sz="1600" dirty="0">
              <a:solidFill>
                <a:srgbClr val="000000"/>
              </a:solidFill>
              <a:ea typeface="ＭＳ Ｐゴシック"/>
            </a:endParaRPr>
          </a:p>
          <a:p>
            <a:pPr marL="190500"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600" kern="0" dirty="0" smtClean="0">
              <a:solidFill>
                <a:srgbClr val="000000"/>
              </a:solidFill>
              <a:ea typeface="ＭＳ Ｐゴシック"/>
            </a:endParaRPr>
          </a:p>
          <a:p>
            <a:pPr marL="190500"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600" kern="0" dirty="0">
              <a:solidFill>
                <a:srgbClr val="000000"/>
              </a:solidFill>
              <a:ea typeface="ＭＳ Ｐゴシック"/>
            </a:endParaRPr>
          </a:p>
          <a:p>
            <a:pPr marL="549275"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600" kern="0" dirty="0" smtClean="0">
                <a:solidFill>
                  <a:srgbClr val="000000"/>
                </a:solidFill>
                <a:ea typeface="ＭＳ Ｐゴシック"/>
              </a:rPr>
              <a:t>Board </a:t>
            </a: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of Governors, Academic Board and its </a:t>
            </a:r>
            <a:r>
              <a:rPr lang="en-GB" altLang="en-US" sz="1600" kern="0" dirty="0" smtClean="0">
                <a:solidFill>
                  <a:srgbClr val="000000"/>
                </a:solidFill>
                <a:ea typeface="ＭＳ Ｐゴシック"/>
              </a:rPr>
              <a:t>committees;</a:t>
            </a:r>
            <a:endParaRPr lang="en-GB" altLang="en-US" sz="1600" dirty="0">
              <a:solidFill>
                <a:srgbClr val="000000"/>
              </a:solidFill>
              <a:ea typeface="ＭＳ Ｐゴシック"/>
            </a:endParaRPr>
          </a:p>
          <a:p>
            <a:pPr marL="368300" lvl="2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600" kern="0" dirty="0" smtClean="0">
              <a:solidFill>
                <a:srgbClr val="000000"/>
              </a:solidFill>
              <a:ea typeface="ＭＳ Ｐゴシック"/>
            </a:endParaRPr>
          </a:p>
          <a:p>
            <a:pPr marL="368300" lvl="2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600" kern="0" dirty="0">
              <a:solidFill>
                <a:srgbClr val="000000"/>
              </a:solidFill>
              <a:ea typeface="ＭＳ Ｐゴシック"/>
            </a:endParaRPr>
          </a:p>
          <a:p>
            <a:pPr marL="549275"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1600" kern="0" dirty="0" smtClean="0">
                <a:solidFill>
                  <a:srgbClr val="000000"/>
                </a:solidFill>
                <a:ea typeface="ＭＳ Ｐゴシック"/>
              </a:rPr>
              <a:t>External </a:t>
            </a: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peer review.</a:t>
            </a:r>
            <a:endParaRPr lang="en-GB" altLang="en-US" sz="160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762240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QUALITY </a:t>
            </a:r>
            <a:r>
              <a:rPr lang="en-GB" dirty="0">
                <a:solidFill>
                  <a:schemeClr val="accent1"/>
                </a:solidFill>
              </a:rPr>
              <a:t>ASSURANCE </a:t>
            </a:r>
            <a:r>
              <a:rPr lang="en-GB" dirty="0" smtClean="0">
                <a:solidFill>
                  <a:schemeClr val="accent1"/>
                </a:solidFill>
              </a:rPr>
              <a:t>practice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pic>
        <p:nvPicPr>
          <p:cNvPr id="8" name="Picture 7" descr="cid:image002.png@01D3C1D4.5F3F7C6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3" y="4160837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0" y="3300827"/>
            <a:ext cx="419196" cy="419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8" y="2399846"/>
            <a:ext cx="342978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17" y="539044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spc="300" dirty="0">
                <a:solidFill>
                  <a:schemeClr val="accent1"/>
                </a:solidFill>
              </a:rPr>
              <a:t>QUALITY ASSURANCE </a:t>
            </a:r>
            <a:r>
              <a:rPr lang="en-GB" spc="300" dirty="0" smtClean="0">
                <a:solidFill>
                  <a:schemeClr val="accent1"/>
                </a:solidFill>
              </a:rPr>
              <a:t>RESPONSIBILITIES </a:t>
            </a:r>
            <a:r>
              <a:rPr lang="en-GB" spc="0" dirty="0">
                <a:solidFill>
                  <a:schemeClr val="accent1"/>
                </a:solidFill>
              </a:rPr>
              <a:t/>
            </a:r>
            <a:br>
              <a:rPr lang="en-GB" spc="0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0675"/>
            <a:ext cx="3952875" cy="3429000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470217" y="1395714"/>
            <a:ext cx="3012440" cy="24472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755957" rtl="0" eaLnBrk="1" latinLnBrk="0" hangingPunct="1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755957" rtl="0" eaLnBrk="1" latinLnBrk="0" hangingPunct="1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755957" rtl="0" eaLnBrk="1" latinLnBrk="0" hangingPunct="1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0" algn="l" defTabSz="755957" rtl="0" eaLnBrk="1" latinLnBrk="0" hangingPunct="1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0" algn="l" defTabSz="755957" rtl="0" eaLnBrk="1" latinLnBrk="0" hangingPunct="1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78883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861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840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819" indent="-188989" algn="l" defTabSz="755957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1600" kern="0" dirty="0" smtClean="0">
              <a:solidFill>
                <a:srgbClr val="000000"/>
              </a:solidFill>
              <a:ea typeface="ＭＳ Ｐゴシック"/>
            </a:endParaRPr>
          </a:p>
          <a:p>
            <a:r>
              <a:rPr lang="en-GB" altLang="en-US" sz="1700" u="sng" kern="0" dirty="0" smtClean="0">
                <a:solidFill>
                  <a:srgbClr val="000000"/>
                </a:solidFill>
                <a:ea typeface="ＭＳ Ｐゴシック"/>
              </a:rPr>
              <a:t>Schools and Services</a:t>
            </a:r>
          </a:p>
          <a:p>
            <a:endParaRPr lang="en-GB" altLang="en-US" sz="1700" u="sng" kern="0" dirty="0" smtClean="0">
              <a:solidFill>
                <a:srgbClr val="000000"/>
              </a:solidFill>
              <a:ea typeface="ＭＳ Ｐゴシック"/>
            </a:endParaRP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Schools and Services assigned to courses oversee the quality assurance for their provision.</a:t>
            </a:r>
            <a:endParaRPr lang="en-GB" sz="1400" dirty="0" smtClean="0">
              <a:solidFill>
                <a:srgbClr val="000000"/>
              </a:solidFill>
              <a:ea typeface="ＭＳ Ｐゴシック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700" u="sng" kern="0" dirty="0" smtClean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1906" y="1646067"/>
            <a:ext cx="6255544" cy="4698329"/>
          </a:xfrm>
        </p:spPr>
        <p:txBody>
          <a:bodyPr>
            <a:normAutofit fontScale="92500" lnSpcReduction="10000"/>
          </a:bodyPr>
          <a:lstStyle/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700" u="sng" kern="0" dirty="0" smtClean="0">
                <a:solidFill>
                  <a:srgbClr val="000000"/>
                </a:solidFill>
                <a:ea typeface="ＭＳ Ｐゴシック"/>
              </a:rPr>
              <a:t>Professional Services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700" u="sng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Quality </a:t>
            </a: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Management department – </a:t>
            </a:r>
            <a:r>
              <a:rPr lang="en-GB" sz="1400" kern="0" dirty="0">
                <a:solidFill>
                  <a:srgbClr val="000000"/>
                </a:solidFill>
                <a:ea typeface="ＭＳ Ｐゴシック"/>
              </a:rPr>
              <a:t>t</a:t>
            </a: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aught </a:t>
            </a: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provision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4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Policy</a:t>
            </a:r>
            <a:r>
              <a:rPr lang="en-GB" sz="1400" kern="0" dirty="0">
                <a:solidFill>
                  <a:srgbClr val="000000"/>
                </a:solidFill>
                <a:ea typeface="ＭＳ Ｐゴシック"/>
              </a:rPr>
              <a:t>, Governance and Information </a:t>
            </a: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Service</a:t>
            </a:r>
            <a:endParaRPr lang="en-GB" sz="14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400" kern="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>
                <a:solidFill>
                  <a:schemeClr val="tx1"/>
                </a:solidFill>
                <a:ea typeface="ＭＳ Ｐゴシック"/>
              </a:rPr>
              <a:t>Research and Innovation Office – PGR </a:t>
            </a:r>
            <a:r>
              <a:rPr lang="en-GB" sz="1400" kern="0" dirty="0" smtClean="0">
                <a:solidFill>
                  <a:schemeClr val="tx1"/>
                </a:solidFill>
                <a:ea typeface="ＭＳ Ｐゴシック"/>
              </a:rPr>
              <a:t>provision</a:t>
            </a: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400" kern="0" dirty="0">
              <a:solidFill>
                <a:schemeClr val="tx1"/>
              </a:solidFill>
              <a:ea typeface="ＭＳ Ｐゴシック"/>
            </a:endParaRP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 smtClean="0">
                <a:solidFill>
                  <a:schemeClr val="tx1"/>
                </a:solidFill>
                <a:ea typeface="ＭＳ Ｐゴシック"/>
              </a:rPr>
              <a:t>Library </a:t>
            </a:r>
            <a:r>
              <a:rPr lang="en-GB" sz="1400" kern="0" dirty="0">
                <a:solidFill>
                  <a:schemeClr val="tx1"/>
                </a:solidFill>
                <a:ea typeface="ＭＳ Ｐゴシック"/>
              </a:rPr>
              <a:t>and Learning Services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400" kern="0" dirty="0">
              <a:solidFill>
                <a:schemeClr val="tx1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>
                <a:solidFill>
                  <a:schemeClr val="tx1"/>
                </a:solidFill>
                <a:ea typeface="ＭＳ Ｐゴシック"/>
              </a:rPr>
              <a:t>Solent Learning and Teaching Institute (SLTI) – </a:t>
            </a:r>
            <a:r>
              <a:rPr lang="en-GB" sz="1400" kern="0" dirty="0" smtClean="0">
                <a:solidFill>
                  <a:schemeClr val="tx1"/>
                </a:solidFill>
                <a:ea typeface="ＭＳ Ｐゴシック"/>
              </a:rPr>
              <a:t>enhance </a:t>
            </a:r>
            <a:r>
              <a:rPr lang="en-GB" sz="1400" kern="0" dirty="0">
                <a:solidFill>
                  <a:schemeClr val="tx1"/>
                </a:solidFill>
                <a:ea typeface="ＭＳ Ｐゴシック"/>
              </a:rPr>
              <a:t>the student learning </a:t>
            </a:r>
            <a:r>
              <a:rPr lang="en-GB" sz="1400" kern="0" dirty="0" smtClean="0">
                <a:solidFill>
                  <a:schemeClr val="tx1"/>
                </a:solidFill>
                <a:ea typeface="ＭＳ Ｐゴシック"/>
              </a:rPr>
              <a:t>experience:</a:t>
            </a:r>
            <a:endParaRPr lang="en-GB" sz="1400" kern="0" dirty="0" smtClean="0">
              <a:solidFill>
                <a:schemeClr val="tx1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400" kern="0" dirty="0">
              <a:solidFill>
                <a:schemeClr val="tx1"/>
              </a:solidFill>
              <a:ea typeface="ＭＳ Ｐゴシック"/>
            </a:endParaRPr>
          </a:p>
          <a:p>
            <a:pPr marL="368300" lvl="2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>
                <a:solidFill>
                  <a:schemeClr val="tx1"/>
                </a:solidFill>
                <a:ea typeface="ＭＳ Ｐゴシック"/>
              </a:rPr>
              <a:t>A</a:t>
            </a:r>
            <a:r>
              <a:rPr lang="en-GB" kern="0" dirty="0" smtClean="0">
                <a:solidFill>
                  <a:schemeClr val="tx1"/>
                </a:solidFill>
                <a:ea typeface="ＭＳ Ｐゴシック"/>
              </a:rPr>
              <a:t>cademic developers</a:t>
            </a:r>
          </a:p>
          <a:p>
            <a:pPr marL="368300" lvl="2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ea typeface="ＭＳ Ｐゴシック"/>
              </a:rPr>
              <a:t>School </a:t>
            </a:r>
            <a:r>
              <a:rPr lang="en-GB" kern="0" dirty="0">
                <a:solidFill>
                  <a:schemeClr val="tx1"/>
                </a:solidFill>
                <a:ea typeface="ＭＳ Ｐゴシック"/>
              </a:rPr>
              <a:t>based Learning and Teaching </a:t>
            </a:r>
            <a:r>
              <a:rPr lang="en-GB" kern="0" dirty="0" smtClean="0">
                <a:solidFill>
                  <a:schemeClr val="tx1"/>
                </a:solidFill>
                <a:ea typeface="ＭＳ Ｐゴシック"/>
              </a:rPr>
              <a:t>Fellows</a:t>
            </a:r>
            <a:endParaRPr lang="en-GB" sz="1400" kern="0" dirty="0">
              <a:solidFill>
                <a:schemeClr val="tx1"/>
              </a:solidFill>
              <a:ea typeface="ＭＳ Ｐゴシック"/>
            </a:endParaRPr>
          </a:p>
          <a:p>
            <a:pPr marL="368300" lvl="2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 smtClean="0">
                <a:solidFill>
                  <a:schemeClr val="tx1"/>
                </a:solidFill>
                <a:ea typeface="ＭＳ Ｐゴシック"/>
              </a:rPr>
              <a:t>Learning Technologies</a:t>
            </a:r>
          </a:p>
          <a:p>
            <a:pPr marL="190500" lvl="1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endParaRPr lang="en-GB" kern="0" dirty="0">
              <a:solidFill>
                <a:schemeClr val="tx1"/>
              </a:solidFill>
              <a:ea typeface="ＭＳ Ｐゴシック"/>
            </a:endParaRP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r>
              <a:rPr lang="en-GB" sz="1400" kern="0" dirty="0">
                <a:solidFill>
                  <a:schemeClr val="tx1"/>
                </a:solidFill>
                <a:ea typeface="ＭＳ Ｐゴシック"/>
              </a:rPr>
              <a:t>Student </a:t>
            </a:r>
            <a:r>
              <a:rPr lang="en-GB" sz="1400" kern="0" dirty="0" smtClean="0">
                <a:solidFill>
                  <a:schemeClr val="tx1"/>
                </a:solidFill>
                <a:ea typeface="ＭＳ Ｐゴシック"/>
              </a:rPr>
              <a:t>Services:</a:t>
            </a:r>
          </a:p>
          <a:p>
            <a:pPr marL="34290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400" kern="0" dirty="0">
              <a:solidFill>
                <a:srgbClr val="000000"/>
              </a:solidFill>
              <a:ea typeface="ＭＳ Ｐゴシック"/>
            </a:endParaRPr>
          </a:p>
          <a:p>
            <a:pPr marL="288925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ea typeface="ＭＳ Ｐゴシック"/>
              </a:rPr>
              <a:t>Student Achievement team</a:t>
            </a:r>
          </a:p>
          <a:p>
            <a:pPr marL="288925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ea typeface="ＭＳ Ｐゴシック"/>
              </a:rPr>
              <a:t>Student </a:t>
            </a:r>
            <a:r>
              <a:rPr lang="en-GB" kern="0" dirty="0">
                <a:solidFill>
                  <a:srgbClr val="000000"/>
                </a:solidFill>
                <a:ea typeface="ＭＳ Ｐゴシック"/>
              </a:rPr>
              <a:t>Hub</a:t>
            </a:r>
          </a:p>
          <a:p>
            <a:pPr marL="288925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r>
              <a:rPr lang="en-GB" kern="0" dirty="0" smtClean="0">
                <a:solidFill>
                  <a:srgbClr val="000000"/>
                </a:solidFill>
                <a:ea typeface="ＭＳ Ｐゴシック"/>
              </a:rPr>
              <a:t>Students Support</a:t>
            </a:r>
          </a:p>
          <a:p>
            <a:pPr marL="647700" lvl="2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endParaRPr lang="en-GB" sz="1400" kern="0" dirty="0" smtClean="0">
              <a:solidFill>
                <a:srgbClr val="000000"/>
              </a:solidFill>
              <a:ea typeface="ＭＳ Ｐゴシック"/>
            </a:endParaRPr>
          </a:p>
          <a:p>
            <a:pPr marL="288925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4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marL="190500" lvl="1" indent="2667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  <a:defRPr/>
            </a:pPr>
            <a:endParaRPr lang="en-GB" kern="0" dirty="0">
              <a:solidFill>
                <a:srgbClr val="0070C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9" name="Picture 8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24" y="5985719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65106" y="6986386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62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762240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altLang="en-US" kern="0" dirty="0">
                <a:solidFill>
                  <a:srgbClr val="FF0003"/>
                </a:solidFill>
                <a:ea typeface="ＭＳ Ｐゴシック"/>
              </a:rPr>
              <a:t>Academic Policies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560934"/>
            <a:ext cx="9794240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Quality assurance policies and processes contained in the Academic Handbook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</a:pPr>
            <a:endParaRPr lang="en-GB" altLang="en-US" sz="2000" kern="0" dirty="0">
              <a:solidFill>
                <a:srgbClr val="000000"/>
              </a:solidFill>
              <a:ea typeface="ＭＳ Ｐゴシック"/>
            </a:endParaRPr>
          </a:p>
          <a:p>
            <a:pPr marL="368300" lvl="2" indent="2667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Section 1: University strategies</a:t>
            </a:r>
          </a:p>
          <a:p>
            <a:pPr marL="368300" lvl="2" indent="2667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Section 2: Academic policies</a:t>
            </a:r>
          </a:p>
          <a:p>
            <a:pPr marL="368300" lvl="2" indent="266700" defTabSz="447675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Section 3: Terms of Reference for Academic Board and Management </a:t>
            </a:r>
            <a:r>
              <a:rPr lang="en-GB" altLang="en-US" sz="1800" kern="0" dirty="0" smtClean="0">
                <a:solidFill>
                  <a:srgbClr val="000000"/>
                </a:solidFill>
                <a:ea typeface="ＭＳ Ｐゴシック"/>
              </a:rPr>
              <a:t>Board and their    	   Committees </a:t>
            </a: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marL="368300" lvl="2" indent="2667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tabLst>
                <a:tab pos="93663" algn="l"/>
              </a:tabLst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Section 4: Procedures and guidance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</a:pPr>
            <a:endParaRPr lang="en-GB" altLang="en-US" sz="2000" kern="0" dirty="0">
              <a:solidFill>
                <a:srgbClr val="000000"/>
              </a:solidFill>
              <a:ea typeface="ＭＳ Ｐゴシック"/>
            </a:endParaRPr>
          </a:p>
          <a:p>
            <a:pPr lvl="2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All academic policies are benchmarked to the UK </a:t>
            </a: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Quality 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Code </a:t>
            </a:r>
            <a:endParaRPr lang="en-GB" altLang="en-US" sz="2000" kern="0" dirty="0" smtClean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	 </a:t>
            </a: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  and 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aligned to sector practice</a:t>
            </a: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24" y="392972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723" y="6987819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8" y="1874837"/>
            <a:ext cx="393790" cy="393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8" y="458081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793" y="753910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altLang="en-US" b="1" kern="0" dirty="0">
                <a:solidFill>
                  <a:srgbClr val="FF0003"/>
                </a:solidFill>
                <a:ea typeface="ＭＳ Ｐゴシック"/>
              </a:rPr>
              <a:t>Quality Processes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2139" y="1704975"/>
            <a:ext cx="6327274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Various quality processes in place to secure quality and standards: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20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External Examiners</a:t>
            </a:r>
            <a:endParaRPr lang="en-GB" sz="105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6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Course development and revalidation</a:t>
            </a:r>
          </a:p>
          <a:p>
            <a:pPr marL="864016" lvl="1" indent="-3429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6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Annual course </a:t>
            </a:r>
            <a:r>
              <a:rPr lang="en-GB" sz="2000" kern="0" dirty="0" smtClean="0">
                <a:solidFill>
                  <a:srgbClr val="000000"/>
                </a:solidFill>
                <a:ea typeface="ＭＳ Ｐゴシック"/>
              </a:rPr>
              <a:t>review </a:t>
            </a:r>
            <a:endParaRPr lang="en-GB" sz="2000" kern="0" dirty="0">
              <a:solidFill>
                <a:srgbClr val="000000"/>
              </a:solidFill>
              <a:ea typeface="ＭＳ Ｐゴシック"/>
            </a:endParaRPr>
          </a:p>
          <a:p>
            <a:pPr marL="864016" lvl="1" indent="-3429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6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Course modifications</a:t>
            </a:r>
          </a:p>
          <a:p>
            <a:pPr marL="864016" lvl="1" indent="-3429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6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Assessment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9" name="Picture 8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99" y="6068361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8890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" y="2789237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2" y="3439769"/>
            <a:ext cx="419196" cy="419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2" y="4092749"/>
            <a:ext cx="419196" cy="41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2" y="5371008"/>
            <a:ext cx="419196" cy="419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2" y="4715858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11481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ROLE OF EXTERNAL EXAMINERS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189037"/>
            <a:ext cx="9794240" cy="4963020"/>
          </a:xfrm>
        </p:spPr>
        <p:txBody>
          <a:bodyPr/>
          <a:lstStyle/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1100" kern="0" dirty="0" smtClean="0">
              <a:solidFill>
                <a:srgbClr val="000000"/>
              </a:solidFill>
              <a:ea typeface="ＭＳ Ｐゴシック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External 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Examiners play a key role for the University in ensuring</a:t>
            </a:r>
            <a:r>
              <a:rPr lang="en-GB" altLang="en-US" sz="2000" kern="0" dirty="0" smtClean="0">
                <a:solidFill>
                  <a:srgbClr val="000000"/>
                </a:solidFill>
                <a:ea typeface="ＭＳ Ｐゴシック"/>
              </a:rPr>
              <a:t>: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US" dirty="0">
              <a:solidFill>
                <a:srgbClr val="000000"/>
              </a:solidFill>
              <a:ea typeface="ＭＳ Ｐゴシック"/>
            </a:endParaRPr>
          </a:p>
          <a:p>
            <a:pPr marL="720725" lvl="1" indent="-365125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The standards of its awards are maintained;</a:t>
            </a:r>
            <a:endParaRPr lang="en-US" sz="1600" dirty="0">
              <a:solidFill>
                <a:srgbClr val="000000"/>
              </a:solidFill>
              <a:ea typeface="ＭＳ Ｐゴシック"/>
            </a:endParaRPr>
          </a:p>
          <a:p>
            <a:pPr marL="720725" lvl="1" indent="-365125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600" dirty="0">
                <a:solidFill>
                  <a:srgbClr val="000000"/>
                </a:solidFill>
                <a:ea typeface="ＭＳ Ｐゴシック"/>
              </a:rPr>
              <a:t>The quality of the student learning experience is continually enhanced;</a:t>
            </a:r>
          </a:p>
          <a:p>
            <a:pPr marL="720725" lvl="1" indent="-365125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The curriculum is aligned to sector practice and subject benchmarks;</a:t>
            </a:r>
            <a:r>
              <a:rPr lang="en-GB" altLang="en-US" sz="1600" dirty="0">
                <a:solidFill>
                  <a:srgbClr val="000000"/>
                </a:solidFill>
                <a:ea typeface="ＭＳ Ｐゴシック"/>
              </a:rPr>
              <a:t> and</a:t>
            </a:r>
            <a:endParaRPr lang="en-US" sz="1600" dirty="0">
              <a:solidFill>
                <a:srgbClr val="000000"/>
              </a:solidFill>
              <a:ea typeface="ＭＳ Ｐゴシック"/>
            </a:endParaRPr>
          </a:p>
          <a:p>
            <a:pPr marL="720725" lvl="1" indent="-365125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altLang="en-US" sz="1600" dirty="0">
                <a:solidFill>
                  <a:srgbClr val="000000"/>
                </a:solidFill>
                <a:ea typeface="ＭＳ Ｐゴシック"/>
              </a:rPr>
              <a:t>Practice and processes are comparable to sector norms.</a:t>
            </a:r>
          </a:p>
          <a:p>
            <a:pPr marL="45720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altLang="en-US" sz="14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2000" kern="0" dirty="0">
                <a:solidFill>
                  <a:srgbClr val="000000"/>
                </a:solidFill>
                <a:ea typeface="ＭＳ Ｐゴシック"/>
              </a:rPr>
              <a:t>Two types of External Examiners at SSU</a:t>
            </a:r>
            <a:r>
              <a:rPr lang="en-GB" sz="2000" kern="0" dirty="0" smtClean="0">
                <a:solidFill>
                  <a:srgbClr val="000000"/>
                </a:solidFill>
                <a:ea typeface="ＭＳ Ｐゴシック"/>
              </a:rPr>
              <a:t>: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050" kern="0" dirty="0">
              <a:solidFill>
                <a:srgbClr val="000000"/>
              </a:solidFill>
              <a:ea typeface="ＭＳ Ｐゴシック"/>
            </a:endParaRPr>
          </a:p>
          <a:p>
            <a:pPr marL="701675" lvl="2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Unit External Examiners (UEE)     - </a:t>
            </a:r>
            <a:r>
              <a:rPr lang="en-GB" sz="1600" i="1" kern="0" dirty="0">
                <a:solidFill>
                  <a:srgbClr val="000000"/>
                </a:solidFill>
                <a:ea typeface="ＭＳ Ｐゴシック"/>
              </a:rPr>
              <a:t>Appointed to units</a:t>
            </a:r>
          </a:p>
          <a:p>
            <a:pPr marL="701675" lvl="2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Award External Examiners (AEE)  - </a:t>
            </a:r>
            <a:r>
              <a:rPr lang="en-GB" sz="1600" i="1" kern="0" dirty="0">
                <a:solidFill>
                  <a:srgbClr val="000000"/>
                </a:solidFill>
                <a:ea typeface="ＭＳ Ｐゴシック"/>
              </a:rPr>
              <a:t>Appointed to the Progression and </a:t>
            </a:r>
            <a:endParaRPr lang="en-GB" sz="1600" i="1" kern="0" dirty="0" smtClean="0">
              <a:solidFill>
                <a:srgbClr val="000000"/>
              </a:solidFill>
              <a:ea typeface="ＭＳ Ｐゴシック"/>
            </a:endParaRPr>
          </a:p>
          <a:p>
            <a:pPr lvl="4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tabLst>
                <a:tab pos="93663" algn="l"/>
              </a:tabLst>
              <a:defRPr/>
            </a:pPr>
            <a:r>
              <a:rPr lang="en-GB" sz="1600" i="1" kern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lang="en-GB" sz="1600" i="1" kern="0" dirty="0" smtClean="0">
                <a:solidFill>
                  <a:srgbClr val="000000"/>
                </a:solidFill>
                <a:ea typeface="ＭＳ Ｐゴシック"/>
              </a:rPr>
              <a:t>				        Award </a:t>
            </a:r>
            <a:r>
              <a:rPr lang="en-GB" sz="1600" i="1" kern="0" dirty="0">
                <a:solidFill>
                  <a:srgbClr val="000000"/>
                </a:solidFill>
                <a:ea typeface="ＭＳ Ｐゴシック"/>
              </a:rPr>
              <a:t>Board </a:t>
            </a:r>
            <a:r>
              <a:rPr lang="en-GB" sz="1600" i="1" kern="0" dirty="0" smtClean="0">
                <a:solidFill>
                  <a:srgbClr val="000000"/>
                </a:solidFill>
                <a:ea typeface="ＭＳ Ｐゴシック"/>
              </a:rPr>
              <a:t>covering </a:t>
            </a:r>
            <a:r>
              <a:rPr lang="en-GB" sz="1600" i="1" kern="0" dirty="0">
                <a:solidFill>
                  <a:srgbClr val="000000"/>
                </a:solidFill>
                <a:ea typeface="ＭＳ Ｐゴシック"/>
              </a:rPr>
              <a:t>all awards</a:t>
            </a:r>
            <a:endParaRPr lang="en-GB" sz="1600" i="1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8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6706" y="457279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UNIT EXTERNAL EXAMINER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RESPONSIBILITIES 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7826" y="1859851"/>
            <a:ext cx="6999264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Provide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feedback on assessment </a:t>
            </a: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briefs</a:t>
            </a: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40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4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Confirm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marks/results of allocated units</a:t>
            </a: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40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4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Report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to the University on the appropriateness and effectiveness of assessments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rebuchet MS" panose="020B0603020202020204" pitchFamily="34" charset="0"/>
              </a:rPr>
            </a:br>
            <a:endParaRPr lang="en-GB" sz="140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4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Make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recommendations for enhancement</a:t>
            </a: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40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14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Raise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any concerns they might have about: Quality and Standards; Student Experience; Assessment Regulations and/or Administration processes  </a:t>
            </a: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400" kern="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342900" lvl="0" indent="-342900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400" kern="0" dirty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lvl="1" defTabSz="9144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sz="1400" kern="0" dirty="0">
                <a:solidFill>
                  <a:srgbClr val="000000"/>
                </a:solidFill>
                <a:ea typeface="ＭＳ Ｐゴシック"/>
                <a:cs typeface="Arial" charset="0"/>
              </a:rPr>
              <a:t>Highlight areas of good practice</a:t>
            </a:r>
            <a:endParaRPr lang="en-GB" sz="1400" kern="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800" kern="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400" b="1" u="sng" kern="0" dirty="0">
                <a:solidFill>
                  <a:srgbClr val="000000"/>
                </a:solidFill>
                <a:ea typeface="ＭＳ Ｐゴシック"/>
              </a:rPr>
              <a:t>This is achieved through various processes</a:t>
            </a:r>
            <a:r>
              <a:rPr lang="en-GB" sz="1400" b="1" kern="0" dirty="0">
                <a:solidFill>
                  <a:srgbClr val="000000"/>
                </a:solidFill>
                <a:ea typeface="ＭＳ Ｐゴシック"/>
              </a:rPr>
              <a:t>:</a:t>
            </a:r>
            <a:endParaRPr lang="en-GB" sz="1400" b="1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1000" kern="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400" kern="0" dirty="0">
                <a:solidFill>
                  <a:srgbClr val="000000"/>
                </a:solidFill>
                <a:ea typeface="ＭＳ Ｐゴシック"/>
              </a:rPr>
              <a:t>Moderation of assessments at FHEQ level 5 and above</a:t>
            </a:r>
            <a:r>
              <a:rPr lang="en-GB" sz="1400" dirty="0">
                <a:solidFill>
                  <a:srgbClr val="000000"/>
                </a:solidFill>
                <a:ea typeface="ＭＳ Ｐゴシック"/>
              </a:rPr>
              <a:t> (certain exemptions apply)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r>
              <a:rPr lang="en-GB" sz="1400" kern="0" dirty="0" smtClean="0">
                <a:solidFill>
                  <a:srgbClr val="000000"/>
                </a:solidFill>
                <a:ea typeface="ＭＳ Ｐゴシック"/>
              </a:rPr>
              <a:t>Annual </a:t>
            </a:r>
            <a:r>
              <a:rPr lang="en-GB" sz="1400" kern="0" dirty="0">
                <a:solidFill>
                  <a:srgbClr val="000000"/>
                </a:solidFill>
                <a:ea typeface="ＭＳ Ｐゴシック"/>
              </a:rPr>
              <a:t>reports</a:t>
            </a:r>
          </a:p>
        </p:txBody>
      </p:sp>
      <p:pic>
        <p:nvPicPr>
          <p:cNvPr id="9" name="Picture 8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95" y="6191640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6" y="1816474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6" y="2436200"/>
            <a:ext cx="419196" cy="419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6" y="3102008"/>
            <a:ext cx="419196" cy="41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4" y="3874509"/>
            <a:ext cx="381087" cy="368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" y="5258672"/>
            <a:ext cx="419196" cy="4191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5" y="454031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Award external examiner</a:t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responsibilities 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1902" y="2027237"/>
            <a:ext cx="7025203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Confirm standards at award level </a:t>
            </a:r>
            <a:endParaRPr lang="en-GB" sz="18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Attend Progression and Award Boards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Ensure decisions are made in accordance to University policy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1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Endorse assessment board outcomes</a:t>
            </a:r>
            <a:endParaRPr lang="en-GB" sz="1800" dirty="0">
              <a:solidFill>
                <a:srgbClr val="000000"/>
              </a:solidFill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9" name="Picture 8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6065837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2995247"/>
            <a:ext cx="393790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2024865"/>
            <a:ext cx="419196" cy="419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2" y="4922837"/>
            <a:ext cx="419196" cy="419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2" y="3982245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762240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External examiner reports</a:t>
            </a: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666" y="1341437"/>
            <a:ext cx="9794240" cy="4963020"/>
          </a:xfrm>
        </p:spPr>
        <p:txBody>
          <a:bodyPr/>
          <a:lstStyle/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altLang="en-US" sz="2000" kern="0" dirty="0" smtClean="0">
              <a:solidFill>
                <a:srgbClr val="000000"/>
              </a:solidFill>
              <a:ea typeface="ＭＳ Ｐゴシック"/>
            </a:endParaRPr>
          </a:p>
          <a:p>
            <a:pPr lvl="4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Unit External Examiners submit an annual report after completion of all duties for the academic year to confirm and comment on: </a:t>
            </a:r>
            <a:endParaRPr lang="en-GB" altLang="en-US" sz="1800" dirty="0">
              <a:solidFill>
                <a:srgbClr val="000000"/>
              </a:solidFill>
              <a:ea typeface="ＭＳ Ｐゴシック"/>
            </a:endParaRPr>
          </a:p>
          <a:p>
            <a:pPr marL="1003300" lvl="4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the standards of provision, awards and the assessment process; </a:t>
            </a:r>
            <a:endParaRPr lang="en-GB" sz="1400" dirty="0" smtClean="0">
              <a:solidFill>
                <a:srgbClr val="000000"/>
              </a:solidFill>
              <a:ea typeface="ＭＳ Ｐゴシック"/>
              <a:cs typeface="Arial" charset="0"/>
            </a:endParaRPr>
          </a:p>
          <a:p>
            <a:pPr marL="1003300" lvl="4" indent="-28575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  <a:ea typeface="ＭＳ Ｐゴシック"/>
                <a:cs typeface="Arial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ＭＳ Ｐゴシック"/>
                <a:cs typeface="Arial" charset="0"/>
              </a:rPr>
              <a:t>standards of student attainment and comparability against sector</a:t>
            </a:r>
            <a:r>
              <a:rPr lang="en-GB" sz="1400" dirty="0">
                <a:solidFill>
                  <a:prstClr val="black"/>
                </a:solidFill>
                <a:ea typeface="ＭＳ Ｐゴシック"/>
                <a:cs typeface="Arial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lvl="4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Award External Examiners submit a report after each Progression and Award Board attended</a:t>
            </a:r>
            <a:r>
              <a:rPr lang="en-GB" altLang="en-US" sz="1800" dirty="0">
                <a:solidFill>
                  <a:srgbClr val="000000"/>
                </a:solidFill>
                <a:ea typeface="ＭＳ Ｐゴシック"/>
              </a:rPr>
              <a:t> to confirm and comment </a:t>
            </a:r>
            <a:r>
              <a:rPr lang="en-GB" altLang="en-US" sz="1800" dirty="0" smtClean="0">
                <a:solidFill>
                  <a:srgbClr val="000000"/>
                </a:solidFill>
                <a:ea typeface="ＭＳ Ｐゴシック"/>
              </a:rPr>
              <a:t>on:</a:t>
            </a:r>
          </a:p>
          <a:p>
            <a:pPr marL="1003300" lvl="4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prstClr val="black"/>
                </a:solidFill>
                <a:ea typeface="ＭＳ Ｐゴシック"/>
                <a:cs typeface="Arial" charset="0"/>
              </a:rPr>
              <a:t>the </a:t>
            </a:r>
            <a:r>
              <a:rPr lang="en-GB" sz="1400" dirty="0">
                <a:solidFill>
                  <a:prstClr val="black"/>
                </a:solidFill>
                <a:ea typeface="ＭＳ Ｐゴシック"/>
                <a:cs typeface="Arial" charset="0"/>
              </a:rPr>
              <a:t>application of assessment </a:t>
            </a:r>
            <a:r>
              <a:rPr lang="en-GB" sz="1400" dirty="0" smtClean="0">
                <a:solidFill>
                  <a:prstClr val="black"/>
                </a:solidFill>
                <a:ea typeface="ＭＳ Ｐゴシック"/>
                <a:cs typeface="Arial" charset="0"/>
              </a:rPr>
              <a:t>regulations;</a:t>
            </a:r>
          </a:p>
          <a:p>
            <a:pPr marL="1003300" lvl="4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sz="1400" dirty="0" smtClean="0">
                <a:solidFill>
                  <a:prstClr val="black"/>
                </a:solidFill>
                <a:ea typeface="ＭＳ Ｐゴシック"/>
                <a:cs typeface="Arial" charset="0"/>
              </a:rPr>
              <a:t>course </a:t>
            </a:r>
            <a:r>
              <a:rPr lang="en-GB" sz="1400" dirty="0">
                <a:solidFill>
                  <a:prstClr val="black"/>
                </a:solidFill>
                <a:ea typeface="ＭＳ Ｐゴシック"/>
                <a:cs typeface="Arial" charset="0"/>
              </a:rPr>
              <a:t>profiles and patterns of student attainment.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lvl="4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Reports play a key role in quality assurance and enhancement  </a:t>
            </a:r>
            <a:endParaRPr lang="en-GB" altLang="en-US" sz="1800" kern="0" dirty="0" smtClean="0">
              <a:solidFill>
                <a:srgbClr val="000000"/>
              </a:solidFill>
              <a:ea typeface="ＭＳ Ｐゴシック"/>
            </a:endParaRPr>
          </a:p>
          <a:p>
            <a:pPr marL="1003300" lvl="4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400" kern="0" dirty="0" smtClean="0">
                <a:solidFill>
                  <a:srgbClr val="000000"/>
                </a:solidFill>
                <a:ea typeface="ＭＳ Ｐゴシック"/>
              </a:rPr>
              <a:t>Feeds </a:t>
            </a:r>
            <a:r>
              <a:rPr lang="en-GB" altLang="en-US" sz="1400" kern="0" dirty="0">
                <a:solidFill>
                  <a:srgbClr val="000000"/>
                </a:solidFill>
                <a:ea typeface="ＭＳ Ｐゴシック"/>
              </a:rPr>
              <a:t>into Course Review and Course </a:t>
            </a:r>
            <a:r>
              <a:rPr lang="en-GB" altLang="en-US" sz="1400" kern="0" dirty="0" smtClean="0">
                <a:solidFill>
                  <a:srgbClr val="000000"/>
                </a:solidFill>
                <a:ea typeface="ＭＳ Ｐゴシック"/>
              </a:rPr>
              <a:t>Committees;</a:t>
            </a:r>
          </a:p>
          <a:p>
            <a:pPr marL="1003300" lvl="4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400" kern="0" dirty="0" smtClean="0">
                <a:solidFill>
                  <a:srgbClr val="000000"/>
                </a:solidFill>
                <a:ea typeface="ＭＳ Ｐゴシック"/>
              </a:rPr>
              <a:t>Available </a:t>
            </a:r>
            <a:r>
              <a:rPr lang="en-GB" altLang="en-US" sz="1400" kern="0" dirty="0">
                <a:solidFill>
                  <a:srgbClr val="000000"/>
                </a:solidFill>
                <a:ea typeface="ＭＳ Ｐゴシック"/>
              </a:rPr>
              <a:t>to all students</a:t>
            </a:r>
            <a:endParaRPr lang="en-GB" sz="1400" dirty="0">
              <a:solidFill>
                <a:prstClr val="black"/>
              </a:solidFill>
              <a:ea typeface="ＭＳ Ｐゴシック"/>
              <a:cs typeface="Arial" charset="0"/>
            </a:endParaRPr>
          </a:p>
          <a:p>
            <a:endParaRPr lang="en-GB" sz="2400" dirty="0"/>
          </a:p>
        </p:txBody>
      </p:sp>
      <p:pic>
        <p:nvPicPr>
          <p:cNvPr id="8" name="Picture 7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666" y="6986387"/>
            <a:ext cx="6670040" cy="202137"/>
          </a:xfrm>
        </p:spPr>
        <p:txBody>
          <a:bodyPr/>
          <a:lstStyle/>
          <a:p>
            <a:r>
              <a:rPr lang="en-GB" dirty="0" smtClean="0"/>
              <a:t>Solent </a:t>
            </a:r>
            <a:r>
              <a:rPr lang="en-GB" dirty="0"/>
              <a:t>University External Examiners’ Briefing Day </a:t>
            </a:r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" y="4487899"/>
            <a:ext cx="419196" cy="3810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" y="3012655"/>
            <a:ext cx="419196" cy="4191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" y="1648143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51">
      <a:dk1>
        <a:sysClr val="windowText" lastClr="000000"/>
      </a:dk1>
      <a:lt1>
        <a:sysClr val="window" lastClr="FFFFFF"/>
      </a:lt1>
      <a:dk2>
        <a:srgbClr val="172934"/>
      </a:dk2>
      <a:lt2>
        <a:srgbClr val="E7E6E6"/>
      </a:lt2>
      <a:accent1>
        <a:srgbClr val="E3061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lent-ppt-template-newlogo-highlander" id="{17CFBF37-C345-4176-826C-AD7628D0E6F6}" vid="{591DBBD7-122E-471C-B62A-F405325F1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</TotalTime>
  <Words>1225</Words>
  <Application>Microsoft Office PowerPoint</Application>
  <PresentationFormat>Custom</PresentationFormat>
  <Paragraphs>280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Times New Roman</vt:lpstr>
      <vt:lpstr>Trebuchet MS</vt:lpstr>
      <vt:lpstr>Wingdings</vt:lpstr>
      <vt:lpstr>Office Theme</vt:lpstr>
      <vt:lpstr>External examining at Solent university </vt:lpstr>
      <vt:lpstr>QUALITY ASSURANCE practice </vt:lpstr>
      <vt:lpstr>QUALITY ASSURANCE RESPONSIBILITIES   </vt:lpstr>
      <vt:lpstr>Academic Policies </vt:lpstr>
      <vt:lpstr>Quality Processes  </vt:lpstr>
      <vt:lpstr>ROLE OF EXTERNAL EXAMINERS </vt:lpstr>
      <vt:lpstr>UNIT EXTERNAL EXAMINER RESPONSIBILITIES   </vt:lpstr>
      <vt:lpstr>Award external examiner responsibilities   </vt:lpstr>
      <vt:lpstr>External examiner reports </vt:lpstr>
      <vt:lpstr>Processing external examiner reports   </vt:lpstr>
      <vt:lpstr>enhancement  </vt:lpstr>
      <vt:lpstr>Raising and resolving concerns </vt:lpstr>
      <vt:lpstr>Relevant policies  </vt:lpstr>
      <vt:lpstr>Relevant assessment regulations </vt:lpstr>
      <vt:lpstr>Grade marking  </vt:lpstr>
      <vt:lpstr>CHANGES TO POLICIES AND REGULATIONS </vt:lpstr>
      <vt:lpstr>CHANGES TO POLICIES AND REGULATIONS </vt:lpstr>
      <vt:lpstr>EXTERNAL EXAMINING AT SOLENT UNIVERSITY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Southampton Solent University</dc:creator>
  <cp:lastModifiedBy>Ian Harris</cp:lastModifiedBy>
  <cp:revision>219</cp:revision>
  <cp:lastPrinted>2018-07-26T15:13:28Z</cp:lastPrinted>
  <dcterms:created xsi:type="dcterms:W3CDTF">2017-02-28T18:13:28Z</dcterms:created>
  <dcterms:modified xsi:type="dcterms:W3CDTF">2018-09-06T14:44:50Z</dcterms:modified>
</cp:coreProperties>
</file>