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14" r:id="rId2"/>
    <p:sldId id="315" r:id="rId3"/>
    <p:sldId id="316" r:id="rId4"/>
    <p:sldId id="317" r:id="rId5"/>
    <p:sldId id="318" r:id="rId6"/>
    <p:sldId id="319" r:id="rId7"/>
    <p:sldId id="320" r:id="rId8"/>
    <p:sldId id="321" r:id="rId9"/>
    <p:sldId id="278" r:id="rId10"/>
  </p:sldIdLst>
  <p:sldSz cx="10691813" cy="7559675"/>
  <p:notesSz cx="6669088" cy="9872663"/>
  <p:defaultTextStyle>
    <a:defPPr>
      <a:defRPr lang="en-US"/>
    </a:defPPr>
    <a:lvl1pPr marL="0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1pPr>
    <a:lvl2pPr marL="521116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2pPr>
    <a:lvl3pPr marL="1042229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3pPr>
    <a:lvl4pPr marL="1563342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4pPr>
    <a:lvl5pPr marL="2084458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5pPr>
    <a:lvl6pPr marL="2605570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6pPr>
    <a:lvl7pPr marL="3126686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7pPr>
    <a:lvl8pPr marL="3647800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8pPr>
    <a:lvl9pPr marL="4168915" algn="l" defTabSz="1042229" rtl="0" eaLnBrk="1" latinLnBrk="0" hangingPunct="1">
      <a:defRPr sz="20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Jenner" initials="MJ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26B"/>
    <a:srgbClr val="8D236D"/>
    <a:srgbClr val="E22319"/>
    <a:srgbClr val="D6DAD9"/>
    <a:srgbClr val="E30613"/>
    <a:srgbClr val="33373C"/>
    <a:srgbClr val="33FF34"/>
    <a:srgbClr val="828186"/>
    <a:srgbClr val="FFFFFF"/>
    <a:srgbClr val="A5A9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80969" autoAdjust="0"/>
  </p:normalViewPr>
  <p:slideViewPr>
    <p:cSldViewPr showGuides="1">
      <p:cViewPr varScale="1">
        <p:scale>
          <a:sx n="86" d="100"/>
          <a:sy n="86" d="100"/>
        </p:scale>
        <p:origin x="1764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Firth" userId="S::mike.firth@solent.ac.uk::e2a05979-caaf-4c86-a17a-521140756355" providerId="AD" clId="Web-{D11BF4A4-AA30-66A1-0772-4DF76ABEB648}"/>
    <pc:docChg chg="modSld">
      <pc:chgData name="Mike Firth" userId="S::mike.firth@solent.ac.uk::e2a05979-caaf-4c86-a17a-521140756355" providerId="AD" clId="Web-{D11BF4A4-AA30-66A1-0772-4DF76ABEB648}" dt="2018-09-05T13:11:22.625" v="5" actId="20577"/>
      <pc:docMkLst>
        <pc:docMk/>
      </pc:docMkLst>
      <pc:sldChg chg="modSp">
        <pc:chgData name="Mike Firth" userId="S::mike.firth@solent.ac.uk::e2a05979-caaf-4c86-a17a-521140756355" providerId="AD" clId="Web-{D11BF4A4-AA30-66A1-0772-4DF76ABEB648}" dt="2018-09-05T13:11:22.625" v="4" actId="20577"/>
        <pc:sldMkLst>
          <pc:docMk/>
          <pc:sldMk cId="3564847933" sldId="317"/>
        </pc:sldMkLst>
        <pc:spChg chg="mod">
          <ac:chgData name="Mike Firth" userId="S::mike.firth@solent.ac.uk::e2a05979-caaf-4c86-a17a-521140756355" providerId="AD" clId="Web-{D11BF4A4-AA30-66A1-0772-4DF76ABEB648}" dt="2018-09-05T13:11:22.625" v="4" actId="20577"/>
          <ac:spMkLst>
            <pc:docMk/>
            <pc:sldMk cId="3564847933" sldId="317"/>
            <ac:spMk id="6" creationId="{00000000-0000-0000-0000-000000000000}"/>
          </ac:spMkLst>
        </pc:spChg>
      </pc:sldChg>
    </pc:docChg>
  </pc:docChgLst>
  <pc:docChgLst>
    <pc:chgData name="Mike Firth" userId="S::mike.firth@solent.ac.uk::e2a05979-caaf-4c86-a17a-521140756355" providerId="AD" clId="Web-{8A133718-2A44-89BF-3804-8F06E58503BF}"/>
    <pc:docChg chg="modSld">
      <pc:chgData name="Mike Firth" userId="S::mike.firth@solent.ac.uk::e2a05979-caaf-4c86-a17a-521140756355" providerId="AD" clId="Web-{8A133718-2A44-89BF-3804-8F06E58503BF}" dt="2018-09-10T16:27:18.118" v="6" actId="20577"/>
      <pc:docMkLst>
        <pc:docMk/>
      </pc:docMkLst>
      <pc:sldChg chg="modSp">
        <pc:chgData name="Mike Firth" userId="S::mike.firth@solent.ac.uk::e2a05979-caaf-4c86-a17a-521140756355" providerId="AD" clId="Web-{8A133718-2A44-89BF-3804-8F06E58503BF}" dt="2018-09-10T16:27:13.821" v="4" actId="20577"/>
        <pc:sldMkLst>
          <pc:docMk/>
          <pc:sldMk cId="3564847933" sldId="317"/>
        </pc:sldMkLst>
        <pc:spChg chg="mod">
          <ac:chgData name="Mike Firth" userId="S::mike.firth@solent.ac.uk::e2a05979-caaf-4c86-a17a-521140756355" providerId="AD" clId="Web-{8A133718-2A44-89BF-3804-8F06E58503BF}" dt="2018-09-10T16:27:13.821" v="4" actId="20577"/>
          <ac:spMkLst>
            <pc:docMk/>
            <pc:sldMk cId="3564847933" sldId="317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5AE72-F50F-4DB0-BF1F-240715FA5E75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8347FB-5E20-48ED-8EE5-5CD2B2F1F6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841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EFA44-0771-4DFC-B26A-9102D4547DD2}" type="datetimeFigureOut">
              <a:rPr lang="en-GB" smtClean="0"/>
              <a:t>10/09/2018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33488"/>
            <a:ext cx="4710112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19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4A314-C704-4C33-84AA-6D9A56C39A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04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15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834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752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669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587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503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422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339" algn="l" defTabSz="9138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135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90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938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748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Re-enforce</a:t>
            </a:r>
            <a:r>
              <a:rPr lang="en-GB" baseline="0" dirty="0"/>
              <a:t> attendance during the year to meet with course team etc. And cap of £30 per day for subsistence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6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38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Re-enforce</a:t>
            </a:r>
            <a:r>
              <a:rPr lang="en-GB" baseline="0" dirty="0"/>
              <a:t> attendance during the year to meet with course team etc.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46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953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4A314-C704-4C33-84AA-6D9A56C39AB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7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1506" y="5183199"/>
            <a:ext cx="6477000" cy="1483043"/>
          </a:xfrm>
        </p:spPr>
        <p:txBody>
          <a:bodyPr anchor="b">
            <a:normAutofit/>
          </a:bodyPr>
          <a:lstStyle>
            <a:lvl1pPr algn="l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506" y="6793244"/>
            <a:ext cx="8018860" cy="762000"/>
          </a:xfrm>
        </p:spPr>
        <p:txBody>
          <a:bodyPr>
            <a:normAutofit/>
          </a:bodyPr>
          <a:lstStyle>
            <a:lvl1pPr marL="0" indent="0" algn="l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031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72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51446" y="5183199"/>
            <a:ext cx="8018860" cy="1483043"/>
          </a:xfrm>
        </p:spPr>
        <p:txBody>
          <a:bodyPr anchor="b">
            <a:normAutofit/>
          </a:bodyPr>
          <a:lstStyle>
            <a:lvl1pPr algn="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93244"/>
            <a:ext cx="8018860" cy="762000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55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2051446" y="5183199"/>
            <a:ext cx="8018860" cy="1483043"/>
          </a:xfrm>
        </p:spPr>
        <p:txBody>
          <a:bodyPr anchor="b">
            <a:normAutofit/>
          </a:bodyPr>
          <a:lstStyle>
            <a:lvl1pPr algn="r">
              <a:defRPr sz="3000" spc="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93244"/>
            <a:ext cx="8018860" cy="762000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52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051446" y="5183199"/>
            <a:ext cx="8018860" cy="1483043"/>
          </a:xfrm>
        </p:spPr>
        <p:txBody>
          <a:bodyPr anchor="b">
            <a:normAutofit/>
          </a:bodyPr>
          <a:lstStyle>
            <a:lvl1pPr algn="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93244"/>
            <a:ext cx="8018860" cy="762000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930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051446" y="5183199"/>
            <a:ext cx="8018860" cy="14830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r" defTabSz="755957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000" kern="1200" cap="all" spc="5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18939" y="6209954"/>
            <a:ext cx="9651367" cy="515888"/>
          </a:xfrm>
        </p:spPr>
        <p:txBody>
          <a:bodyPr>
            <a:normAutofit/>
          </a:bodyPr>
          <a:lstStyle>
            <a:lvl1pPr algn="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86274"/>
            <a:ext cx="8018860" cy="692727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27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51446" y="6786274"/>
            <a:ext cx="8018860" cy="692727"/>
          </a:xfrm>
        </p:spPr>
        <p:txBody>
          <a:bodyPr>
            <a:normAutofit/>
          </a:bodyPr>
          <a:lstStyle>
            <a:lvl1pPr marL="0" indent="0" algn="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sp>
        <p:nvSpPr>
          <p:cNvPr id="20" name="Title 17"/>
          <p:cNvSpPr>
            <a:spLocks noGrp="1"/>
          </p:cNvSpPr>
          <p:nvPr>
            <p:ph type="title" hasCustomPrompt="1"/>
          </p:nvPr>
        </p:nvSpPr>
        <p:spPr>
          <a:xfrm>
            <a:off x="5117306" y="6204876"/>
            <a:ext cx="4953000" cy="830844"/>
          </a:xfrm>
        </p:spPr>
        <p:txBody>
          <a:bodyPr>
            <a:noAutofit/>
          </a:bodyPr>
          <a:lstStyle>
            <a:lvl1pPr algn="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46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B1BFD-B3B6-4418-8DED-3D0E37A16B3A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KEY EXTERNAL DEVELOPMENTS IN THE ENGLISH HIGHER EDUCATION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504667" y="1560017"/>
            <a:ext cx="9794240" cy="5267821"/>
          </a:xfrm>
        </p:spPr>
        <p:txBody>
          <a:bodyPr>
            <a:norm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7" y="1022353"/>
            <a:ext cx="97942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9" name="Title 6"/>
          <p:cNvSpPr>
            <a:spLocks noGrp="1"/>
          </p:cNvSpPr>
          <p:nvPr>
            <p:ph type="title" hasCustomPrompt="1"/>
          </p:nvPr>
        </p:nvSpPr>
        <p:spPr>
          <a:xfrm>
            <a:off x="504667" y="385823"/>
            <a:ext cx="9794240" cy="567477"/>
          </a:xfrm>
        </p:spPr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45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00AFF-6644-4272-BFF1-9FE8ADA74559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5649916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0466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7" name="Title 6"/>
          <p:cNvSpPr>
            <a:spLocks noGrp="1"/>
          </p:cNvSpPr>
          <p:nvPr>
            <p:ph type="title" hasCustomPrompt="1"/>
          </p:nvPr>
        </p:nvSpPr>
        <p:spPr>
          <a:xfrm>
            <a:off x="504666" y="385823"/>
            <a:ext cx="4917440" cy="56747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4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808" y="4364037"/>
            <a:ext cx="2667000" cy="2250850"/>
          </a:xfrm>
        </p:spPr>
        <p:txBody>
          <a:bodyPr/>
          <a:lstStyle>
            <a:lvl1pPr algn="ctr">
              <a:spcAft>
                <a:spcPts val="600"/>
              </a:spcAft>
              <a:defRPr sz="1100" spc="32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7306D-15E8-468C-9A0F-48F9F11F8013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KEY EXTERNAL DEVELOPMENTS IN THE ENGLISH HIGHER EDUCATION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025107" y="4364037"/>
            <a:ext cx="2667000" cy="2250850"/>
          </a:xfrm>
        </p:spPr>
        <p:txBody>
          <a:bodyPr/>
          <a:lstStyle>
            <a:lvl1pPr algn="ctr">
              <a:spcAft>
                <a:spcPts val="600"/>
              </a:spcAft>
              <a:defRPr sz="1100" spc="32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806406" y="4364037"/>
            <a:ext cx="2667000" cy="2250850"/>
          </a:xfrm>
        </p:spPr>
        <p:txBody>
          <a:bodyPr/>
          <a:lstStyle>
            <a:lvl1pPr algn="ctr">
              <a:spcAft>
                <a:spcPts val="600"/>
              </a:spcAft>
              <a:defRPr sz="1100" spc="320" baseline="0"/>
            </a:lvl1pPr>
            <a:lvl2pPr algn="ctr"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1605311" y="2051736"/>
            <a:ext cx="1944001" cy="1944001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4386611" y="2051736"/>
            <a:ext cx="1944001" cy="1944001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7167910" y="2051736"/>
            <a:ext cx="1944001" cy="1944001"/>
          </a:xfrm>
          <a:prstGeom prst="ellipse">
            <a:avLst/>
          </a:prstGeo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red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8A39C1D-A71B-4273-B7F5-5C0BEB99A4A7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 noChangeAspect="1"/>
          </p:cNvSpPr>
          <p:nvPr>
            <p:ph type="pic" sz="quarter" idx="13"/>
          </p:nvPr>
        </p:nvSpPr>
        <p:spPr>
          <a:xfrm>
            <a:off x="5649916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Content Placeholder 4"/>
          <p:cNvSpPr>
            <a:spLocks noGrp="1"/>
          </p:cNvSpPr>
          <p:nvPr>
            <p:ph idx="1"/>
          </p:nvPr>
        </p:nvSpPr>
        <p:spPr>
          <a:xfrm>
            <a:off x="50466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22" name="Title 6"/>
          <p:cNvSpPr>
            <a:spLocks noGrp="1"/>
          </p:cNvSpPr>
          <p:nvPr>
            <p:ph type="title" hasCustomPrompt="1"/>
          </p:nvPr>
        </p:nvSpPr>
        <p:spPr>
          <a:xfrm>
            <a:off x="50466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33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052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red, text on right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9686C8-96FC-460D-B4FD-BFE0CF961FA7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794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42210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2210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42210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2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27DE7D-F87F-45DB-B34B-99E83AEEF6FB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9916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04666" y="1560017"/>
            <a:ext cx="4917440" cy="5267821"/>
          </a:xfrm>
        </p:spPr>
        <p:txBody>
          <a:bodyPr>
            <a:normAutofit/>
          </a:bodyPr>
          <a:lstStyle/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0466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741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white, text on righ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B025642-B988-4637-8B0E-BAF835FD0EEC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794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42210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2210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42210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665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grey">
    <p:bg>
      <p:bgPr>
        <a:solidFill>
          <a:srgbClr val="D6D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31CDE7-1DAB-49EF-BC6A-AC2DBD2F0596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49916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504666" y="385823"/>
            <a:ext cx="4917440" cy="567477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z="3600" dirty="0"/>
              <a:t>HEADER</a:t>
            </a:r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04666" y="1560017"/>
            <a:ext cx="4917440" cy="526782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0466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243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grey, text on right">
    <p:bg>
      <p:bgPr>
        <a:solidFill>
          <a:srgbClr val="D6D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3AE450-571E-48A7-98B1-9DDE61229CBE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794" y="2"/>
            <a:ext cx="5041900" cy="755967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Content Placeholder 4"/>
          <p:cNvSpPr>
            <a:spLocks noGrp="1"/>
          </p:cNvSpPr>
          <p:nvPr>
            <p:ph idx="1"/>
          </p:nvPr>
        </p:nvSpPr>
        <p:spPr>
          <a:xfrm>
            <a:off x="5422106" y="1560017"/>
            <a:ext cx="4917440" cy="5267821"/>
          </a:xfr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Text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422106" y="1022353"/>
            <a:ext cx="4917440" cy="471484"/>
          </a:xfrm>
        </p:spPr>
        <p:txBody>
          <a:bodyPr>
            <a:normAutofit/>
          </a:bodyPr>
          <a:lstStyle>
            <a:lvl1pPr>
              <a:defRPr sz="2400" spc="38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SUBHEADER</a:t>
            </a:r>
            <a:endParaRPr lang="en-GB" dirty="0"/>
          </a:p>
        </p:txBody>
      </p:sp>
      <p:sp>
        <p:nvSpPr>
          <p:cNvPr id="13" name="Title 6"/>
          <p:cNvSpPr>
            <a:spLocks noGrp="1"/>
          </p:cNvSpPr>
          <p:nvPr>
            <p:ph type="title" hasCustomPrompt="1"/>
          </p:nvPr>
        </p:nvSpPr>
        <p:spPr>
          <a:xfrm>
            <a:off x="5422106" y="385823"/>
            <a:ext cx="4917440" cy="567477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5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x Content &amp; 2 x Images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7" y="-2"/>
            <a:ext cx="5343525" cy="3779838"/>
          </a:xfrm>
          <a:prstGeom prst="rect">
            <a:avLst/>
          </a:prstGeom>
          <a:solidFill>
            <a:srgbClr val="3337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53"/>
          </a:p>
        </p:txBody>
      </p:sp>
      <p:sp>
        <p:nvSpPr>
          <p:cNvPr id="7" name="Rectangle 6"/>
          <p:cNvSpPr/>
          <p:nvPr userDrawn="1"/>
        </p:nvSpPr>
        <p:spPr>
          <a:xfrm>
            <a:off x="5343533" y="3779837"/>
            <a:ext cx="5343525" cy="3779838"/>
          </a:xfrm>
          <a:prstGeom prst="rect">
            <a:avLst/>
          </a:prstGeom>
          <a:solidFill>
            <a:srgbClr val="E223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53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" y="3779837"/>
            <a:ext cx="5343525" cy="377983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2802" y="4780711"/>
            <a:ext cx="4094252" cy="2133600"/>
          </a:xfrm>
        </p:spPr>
        <p:txBody>
          <a:bodyPr/>
          <a:lstStyle>
            <a:lvl1pPr>
              <a:spcAft>
                <a:spcPts val="1200"/>
              </a:spcAft>
              <a:defRPr sz="1200" spc="32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 marL="174625" indent="0"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 marL="360363" indent="0"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 marL="534988" indent="0"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D00B75F-19BB-4A7B-B1A6-A7F6FB1760EE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18258" y="991259"/>
            <a:ext cx="4094252" cy="2133600"/>
          </a:xfrm>
        </p:spPr>
        <p:txBody>
          <a:bodyPr/>
          <a:lstStyle>
            <a:lvl1pPr>
              <a:spcAft>
                <a:spcPts val="1200"/>
              </a:spcAft>
              <a:defRPr sz="1200" spc="320" baseline="0">
                <a:solidFill>
                  <a:schemeClr val="bg1"/>
                </a:solidFill>
              </a:defRPr>
            </a:lvl1pPr>
            <a:lvl2pPr marL="0" indent="0"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 marL="174625" indent="0"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 marL="360363" indent="0"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 marL="534988" indent="0"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5343533" y="0"/>
            <a:ext cx="5343525" cy="377983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2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(with backg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55174" r="-3129" b="-1109"/>
          <a:stretch/>
        </p:blipFill>
        <p:spPr>
          <a:xfrm>
            <a:off x="4" y="1"/>
            <a:ext cx="3974306" cy="24844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2206" y="2605088"/>
            <a:ext cx="6286500" cy="3886200"/>
          </a:xfrm>
        </p:spPr>
        <p:txBody>
          <a:bodyPr/>
          <a:lstStyle>
            <a:lvl1pPr>
              <a:spcAft>
                <a:spcPts val="400"/>
              </a:spcAft>
              <a:defRPr sz="1800" spc="400" baseline="0"/>
            </a:lvl1pPr>
            <a:lvl2pPr marL="0" indent="0">
              <a:lnSpc>
                <a:spcPct val="120000"/>
              </a:lnSpc>
              <a:defRPr sz="1400"/>
            </a:lvl2pPr>
            <a:lvl3pPr marL="0" indent="0"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0D775-CDBA-402E-99C2-5F92B1FBD574}" type="datetime1">
              <a:rPr lang="en-GB" smtClean="0"/>
              <a:t>10/09/2018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KEY EXTERNAL DEVELOPMENTS IN THE ENGLISH HIGHER EDUCATION SECTOR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959" y="4619625"/>
            <a:ext cx="3901858" cy="294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2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rgbClr val="E223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038166"/>
          </a:xfrm>
        </p:spPr>
        <p:txBody>
          <a:bodyPr anchor="ctr">
            <a:normAutofit/>
          </a:bodyPr>
          <a:lstStyle>
            <a:lvl1pPr algn="ctr">
              <a:defRPr sz="3200" spc="4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402" b="59997"/>
          <a:stretch/>
        </p:blipFill>
        <p:spPr>
          <a:xfrm>
            <a:off x="2690606" y="4465637"/>
            <a:ext cx="5649825" cy="25088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Straight Connector 8"/>
          <p:cNvCxnSpPr/>
          <p:nvPr userDrawn="1"/>
        </p:nvCxnSpPr>
        <p:spPr>
          <a:xfrm>
            <a:off x="1" y="6974475"/>
            <a:ext cx="1069181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13" y="7"/>
            <a:ext cx="5302800" cy="199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6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2" pos="3368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29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8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368" userDrawn="1">
          <p15:clr>
            <a:srgbClr val="FBAE40"/>
          </p15:clr>
        </p15:guide>
        <p15:guide id="3" orient="horz" pos="296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7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31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704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21506" y="5183199"/>
            <a:ext cx="6477000" cy="1483043"/>
          </a:xfrm>
        </p:spPr>
        <p:txBody>
          <a:bodyPr anchor="b">
            <a:normAutofit/>
          </a:bodyPr>
          <a:lstStyle>
            <a:lvl1pPr algn="l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1506" y="6793244"/>
            <a:ext cx="8018860" cy="762000"/>
          </a:xfrm>
        </p:spPr>
        <p:txBody>
          <a:bodyPr>
            <a:normAutofit/>
          </a:bodyPr>
          <a:lstStyle>
            <a:lvl1pPr marL="0" indent="0" algn="l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435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70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tx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58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26310" y="2245995"/>
            <a:ext cx="8839200" cy="1483043"/>
          </a:xfrm>
        </p:spPr>
        <p:txBody>
          <a:bodyPr anchor="b">
            <a:normAutofit/>
          </a:bodyPr>
          <a:lstStyle>
            <a:lvl1pPr algn="ctr">
              <a:defRPr sz="3000" spc="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36477" y="3856038"/>
            <a:ext cx="801886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cap="all" spc="200" baseline="0">
                <a:solidFill>
                  <a:schemeClr val="bg1"/>
                </a:solidFill>
              </a:defRPr>
            </a:lvl1pPr>
            <a:lvl2pPr marL="377979" indent="0" algn="ctr">
              <a:buNone/>
              <a:defRPr sz="1653"/>
            </a:lvl2pPr>
            <a:lvl3pPr marL="755957" indent="0" algn="ctr">
              <a:buNone/>
              <a:defRPr sz="1488"/>
            </a:lvl3pPr>
            <a:lvl4pPr marL="1133936" indent="0" algn="ctr">
              <a:buNone/>
              <a:defRPr sz="1323"/>
            </a:lvl4pPr>
            <a:lvl5pPr marL="1511915" indent="0" algn="ctr">
              <a:buNone/>
              <a:defRPr sz="1323"/>
            </a:lvl5pPr>
            <a:lvl6pPr marL="1889893" indent="0" algn="ctr">
              <a:buNone/>
              <a:defRPr sz="1323"/>
            </a:lvl6pPr>
            <a:lvl7pPr marL="2267872" indent="0" algn="ctr">
              <a:buNone/>
              <a:defRPr sz="1323"/>
            </a:lvl7pPr>
            <a:lvl8pPr marL="2645851" indent="0" algn="ctr">
              <a:buNone/>
              <a:defRPr sz="1323"/>
            </a:lvl8pPr>
            <a:lvl9pPr marL="3023829" indent="0" algn="ctr">
              <a:buNone/>
              <a:defRPr sz="1323"/>
            </a:lvl9pPr>
          </a:lstStyle>
          <a:p>
            <a:r>
              <a:rPr lang="en-US" dirty="0"/>
              <a:t>Click to edit subtitle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"/>
            <a:ext cx="10691813" cy="7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9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671" y="385823"/>
            <a:ext cx="9651367" cy="56747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Title goes here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671" y="953298"/>
            <a:ext cx="9651367" cy="587454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4711" y="6986387"/>
            <a:ext cx="2180481" cy="202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spc="150" baseline="0">
                <a:solidFill>
                  <a:schemeClr val="tx2"/>
                </a:solidFill>
              </a:defRPr>
            </a:lvl1pPr>
          </a:lstStyle>
          <a:p>
            <a:fld id="{11EA3034-1393-4DE3-92BE-1631261AFB88}" type="datetime1">
              <a:rPr lang="en-GB" smtClean="0"/>
              <a:t>10/09/2018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666" y="6986387"/>
            <a:ext cx="6670040" cy="202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00" spc="15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KEY EXTERNAL DEVELOPMENTS IN THE ENGLISH HIGHER EDUCATION SECTOR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55188" y="6986387"/>
            <a:ext cx="800845" cy="2021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00" spc="150" baseline="0">
                <a:solidFill>
                  <a:schemeClr val="tx2"/>
                </a:solidFill>
              </a:defRPr>
            </a:lvl1pPr>
          </a:lstStyle>
          <a:p>
            <a:fld id="{7B914098-EA5F-4E0F-8262-B37EEDEAEE8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73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50" r:id="rId16"/>
    <p:sldLayoutId id="2147483670" r:id="rId17"/>
    <p:sldLayoutId id="2147483658" r:id="rId18"/>
    <p:sldLayoutId id="2147483656" r:id="rId19"/>
    <p:sldLayoutId id="2147483673" r:id="rId20"/>
    <p:sldLayoutId id="2147483668" r:id="rId21"/>
    <p:sldLayoutId id="2147483674" r:id="rId22"/>
    <p:sldLayoutId id="2147483669" r:id="rId23"/>
    <p:sldLayoutId id="2147483675" r:id="rId24"/>
    <p:sldLayoutId id="2147483666" r:id="rId25"/>
    <p:sldLayoutId id="2147483664" r:id="rId26"/>
    <p:sldLayoutId id="2147483651" r:id="rId27"/>
    <p:sldLayoutId id="2147483672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755957" rtl="0" eaLnBrk="1" latinLnBrk="0" hangingPunct="1">
        <a:lnSpc>
          <a:spcPct val="100000"/>
        </a:lnSpc>
        <a:spcBef>
          <a:spcPct val="0"/>
        </a:spcBef>
        <a:buNone/>
        <a:defRPr sz="3600" kern="1200" cap="all" spc="38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1pPr>
      <a:lvl2pPr marL="180975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358775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717550" indent="0" algn="l" defTabSz="755957" rtl="0" eaLnBrk="1" latinLnBrk="0" hangingPunct="1">
        <a:lnSpc>
          <a:spcPct val="106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078883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861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840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819" indent="-188989" algn="l" defTabSz="755957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7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57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36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915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93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72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851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829" algn="l" defTabSz="75595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hyperlink" Target="https://www.solent.ac.uk/" TargetMode="Externa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hyperlink" Target="https://www.solent.ac.uk/" TargetMode="External"/><Relationship Id="rId10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hyperlink" Target="https://www.solent.ac.uk/" TargetMode="Externa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png"/><Relationship Id="rId5" Type="http://schemas.openxmlformats.org/officeDocument/2006/relationships/image" Target="../media/image22.png"/><Relationship Id="rId4" Type="http://schemas.openxmlformats.org/officeDocument/2006/relationships/hyperlink" Target="https://www.solent.ac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openxmlformats.org/officeDocument/2006/relationships/hyperlink" Target="https://www.solent.ac.uk/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5.png"/><Relationship Id="rId7" Type="http://schemas.openxmlformats.org/officeDocument/2006/relationships/hyperlink" Target="https://www.solent.ac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mailto:AS.ExternalExaminers@solent.ac.uk" TargetMode="External"/><Relationship Id="rId11" Type="http://schemas.openxmlformats.org/officeDocument/2006/relationships/image" Target="../media/image35.png"/><Relationship Id="rId5" Type="http://schemas.openxmlformats.org/officeDocument/2006/relationships/hyperlink" Target="mailto:Assessments@solent.ac.uk" TargetMode="External"/><Relationship Id="rId10" Type="http://schemas.openxmlformats.org/officeDocument/2006/relationships/image" Target="../media/image23.png"/><Relationship Id="rId4" Type="http://schemas.openxmlformats.org/officeDocument/2006/relationships/image" Target="../media/image21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7.png"/><Relationship Id="rId5" Type="http://schemas.openxmlformats.org/officeDocument/2006/relationships/image" Target="../media/image22.png"/><Relationship Id="rId4" Type="http://schemas.openxmlformats.org/officeDocument/2006/relationships/hyperlink" Target="https://www.solent.ac.uk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b="1" dirty="0"/>
              <a:t>EXTERNAL EXAMINER SUPPORT</a:t>
            </a:r>
            <a:endParaRPr lang="en-GB" sz="2400" b="1" dirty="0"/>
          </a:p>
        </p:txBody>
      </p:sp>
      <p:sp>
        <p:nvSpPr>
          <p:cNvPr id="41" name="Subtitle 40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MIKE FIRTH</a:t>
            </a:r>
          </a:p>
          <a:p>
            <a:r>
              <a:rPr lang="en-GB" sz="2000" b="1" dirty="0"/>
              <a:t>EXTERNAL EXAMINER OFFICER</a:t>
            </a:r>
          </a:p>
        </p:txBody>
      </p:sp>
    </p:spTree>
    <p:extLst>
      <p:ext uri="{BB962C8B-B14F-4D97-AF65-F5344CB8AC3E}">
        <p14:creationId xmlns:p14="http://schemas.microsoft.com/office/powerpoint/2010/main" val="26477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Solent University External Examiners’ Briefing Day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580385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DOCUMENTATION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START OF THE ACADEMIC YEAR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906" y="1951037"/>
            <a:ext cx="9794240" cy="3177880"/>
          </a:xfrm>
        </p:spPr>
        <p:txBody>
          <a:bodyPr>
            <a:normAutofit fontScale="92500" lnSpcReduction="10000"/>
          </a:bodyPr>
          <a:lstStyle/>
          <a:p>
            <a:pPr lvl="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2400" kern="0" dirty="0">
                <a:solidFill>
                  <a:srgbClr val="000000"/>
                </a:solidFill>
                <a:ea typeface="ＭＳ Ｐゴシック"/>
              </a:rPr>
              <a:t>Unit allocation – sent via email from the Quality Management Department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altLang="en-US" sz="2400" kern="0" dirty="0">
              <a:solidFill>
                <a:srgbClr val="000000"/>
              </a:solidFill>
              <a:ea typeface="ＭＳ Ｐゴシック"/>
            </a:endParaRPr>
          </a:p>
          <a:p>
            <a:pPr lvl="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2400" kern="0" dirty="0">
                <a:solidFill>
                  <a:srgbClr val="000000"/>
                </a:solidFill>
                <a:ea typeface="ＭＳ Ｐゴシック"/>
              </a:rPr>
              <a:t>Access to course documentation via Solent Online Learning (SOL) – log in details sent from the Student Registry team: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altLang="en-US" sz="2400" kern="0" dirty="0">
              <a:solidFill>
                <a:srgbClr val="000000"/>
              </a:solidFill>
              <a:ea typeface="ＭＳ Ｐゴシック"/>
            </a:endParaRPr>
          </a:p>
          <a:p>
            <a:pPr marL="882650" lvl="3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3663" algn="l"/>
              </a:tabLst>
              <a:defRPr/>
            </a:pPr>
            <a:r>
              <a:rPr lang="en-GB" altLang="en-US" sz="2400" kern="0" dirty="0">
                <a:solidFill>
                  <a:srgbClr val="000000"/>
                </a:solidFill>
                <a:ea typeface="ＭＳ Ｐゴシック"/>
              </a:rPr>
              <a:t>Assessment Briefs </a:t>
            </a:r>
          </a:p>
          <a:p>
            <a:pPr marL="882650" lvl="3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3663" algn="l"/>
              </a:tabLst>
              <a:defRPr/>
            </a:pPr>
            <a:r>
              <a:rPr lang="en-GB" altLang="en-US" sz="2400" kern="0" dirty="0">
                <a:solidFill>
                  <a:srgbClr val="000000"/>
                </a:solidFill>
                <a:ea typeface="ＭＳ Ｐゴシック"/>
              </a:rPr>
              <a:t>Unit Descriptors</a:t>
            </a:r>
          </a:p>
          <a:p>
            <a:pPr marL="882650" lvl="3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  <a:tabLst>
                <a:tab pos="93663" algn="l"/>
              </a:tabLst>
              <a:defRPr/>
            </a:pPr>
            <a:r>
              <a:rPr lang="en-GB" altLang="en-US" sz="2400" kern="0" dirty="0">
                <a:solidFill>
                  <a:srgbClr val="000000"/>
                </a:solidFill>
                <a:ea typeface="ＭＳ Ｐゴシック"/>
              </a:rPr>
              <a:t>Course Specifications </a:t>
            </a:r>
          </a:p>
          <a:p>
            <a:pPr marL="342900" lvl="0" indent="-34290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Blip>
                <a:blip r:embed="rId4"/>
              </a:buBlip>
              <a:tabLst>
                <a:tab pos="93663" algn="l"/>
              </a:tabLst>
              <a:defRPr/>
            </a:pPr>
            <a:endParaRPr lang="en-GB" sz="2400" dirty="0"/>
          </a:p>
        </p:txBody>
      </p:sp>
      <p:pic>
        <p:nvPicPr>
          <p:cNvPr id="8" name="Picture 7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" y="5962800"/>
            <a:ext cx="2341009" cy="7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8" y="1916644"/>
            <a:ext cx="419196" cy="419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8" y="3036501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Solent University External Examiners’ Briefing Day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1903" y="524366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DOCUMENTATION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DURING THE ACADEMIC YEAR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4938" y="2135149"/>
            <a:ext cx="8423390" cy="333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Outcomes of Course Review 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altLang="en-US" sz="28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Course/Unit Modification proposals (if applicable) 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altLang="en-US" sz="28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Course revalidation outcomes (if applicable)</a:t>
            </a:r>
          </a:p>
          <a:p>
            <a:pPr marL="864016" lvl="1" indent="-34290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altLang="en-US" sz="28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Assessments for moderation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10" name="Picture 9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134" y="5894205"/>
            <a:ext cx="2341009" cy="7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4" y="2132864"/>
            <a:ext cx="419196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4" y="3071713"/>
            <a:ext cx="342978" cy="4191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77" y="4799226"/>
            <a:ext cx="419196" cy="4115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64" y="3923853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0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Solent University External Examiners’ Briefing Day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580385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ANNUAL REPORTS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UNIT EXTERNAL EXAMINERS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906" y="1951037"/>
            <a:ext cx="9794240" cy="3657600"/>
          </a:xfrm>
        </p:spPr>
        <p:txBody>
          <a:bodyPr vert="horz" lIns="0" tIns="0" rIns="0" bIns="0" rtlCol="0" anchor="t">
            <a:normAutofit/>
          </a:bodyPr>
          <a:lstStyle/>
          <a:p>
            <a:pPr lvl="3" defTabSz="914400">
              <a:lnSpc>
                <a:spcPct val="80000"/>
              </a:lnSpc>
              <a:spcBef>
                <a:spcPct val="20000"/>
              </a:spcBef>
              <a:tabLst>
                <a:tab pos="93663" algn="l"/>
              </a:tabLst>
              <a:defRPr/>
            </a:pPr>
            <a:r>
              <a:rPr lang="en-GB" altLang="en-US" sz="1700" kern="0" dirty="0">
                <a:solidFill>
                  <a:srgbClr val="000000"/>
                </a:solidFill>
                <a:ea typeface="ＭＳ Ｐゴシック"/>
              </a:rPr>
              <a:t>Unit External Examiners will be emailed towards the end of the academic year with details on how to access their personalised annual report template</a:t>
            </a: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  <a:tabLst>
                <a:tab pos="93663" algn="l"/>
              </a:tabLst>
              <a:defRPr/>
            </a:pPr>
            <a:endParaRPr lang="en-GB" altLang="en-US" sz="1700" kern="0" dirty="0">
              <a:solidFill>
                <a:srgbClr val="000000"/>
              </a:solidFill>
              <a:ea typeface="ＭＳ Ｐゴシック"/>
            </a:endParaRPr>
          </a:p>
          <a:p>
            <a:pPr lvl="3" defTabSz="914400">
              <a:lnSpc>
                <a:spcPct val="80000"/>
              </a:lnSpc>
              <a:spcBef>
                <a:spcPct val="20000"/>
              </a:spcBef>
              <a:tabLst>
                <a:tab pos="93663" algn="l"/>
              </a:tabLst>
              <a:defRPr/>
            </a:pPr>
            <a:r>
              <a:rPr lang="en-GB" altLang="en-US" sz="1700" kern="0" dirty="0">
                <a:solidFill>
                  <a:srgbClr val="000000"/>
                </a:solidFill>
                <a:ea typeface="ＭＳ Ｐゴシック"/>
              </a:rPr>
              <a:t>Unit External Examiners should submit within 6 weeks of completing all moderation activities for the year</a:t>
            </a:r>
            <a:endParaRPr lang="en-GB" altLang="en-US" sz="17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 defTabSz="914400">
              <a:lnSpc>
                <a:spcPct val="80000"/>
              </a:lnSpc>
              <a:spcBef>
                <a:spcPct val="20000"/>
              </a:spcBef>
              <a:buBlip>
                <a:blip r:embed="rId4"/>
              </a:buBlip>
              <a:tabLst>
                <a:tab pos="93663" algn="l"/>
              </a:tabLst>
              <a:defRPr/>
            </a:pPr>
            <a:endParaRPr lang="en-GB" altLang="en-US" sz="1700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altLang="en-US" sz="1700" b="1" u="sng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1700" b="1" u="sng" kern="0" dirty="0">
                <a:solidFill>
                  <a:srgbClr val="000000"/>
                </a:solidFill>
                <a:ea typeface="ＭＳ Ｐゴシック"/>
              </a:rPr>
              <a:t>Areas of the annual report:</a:t>
            </a:r>
            <a:endParaRPr lang="en-GB" altLang="en-US" sz="1700" b="1" u="sng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700" kern="0" dirty="0">
                <a:solidFill>
                  <a:srgbClr val="000000"/>
                </a:solidFill>
                <a:ea typeface="ＭＳ Ｐゴシック"/>
              </a:rPr>
              <a:t>Standards</a:t>
            </a:r>
            <a:endParaRPr lang="en-GB" altLang="en-US" sz="170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700" kern="0" dirty="0">
                <a:solidFill>
                  <a:srgbClr val="000000"/>
                </a:solidFill>
                <a:ea typeface="ＭＳ Ｐゴシック"/>
              </a:rPr>
              <a:t>Support for External Examiners</a:t>
            </a:r>
            <a:endParaRPr lang="en-GB" altLang="en-US" sz="17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700" kern="0" dirty="0">
                <a:solidFill>
                  <a:srgbClr val="000000"/>
                </a:solidFill>
                <a:ea typeface="ＭＳ Ｐゴシック"/>
              </a:rPr>
              <a:t>Assessment </a:t>
            </a:r>
            <a:endParaRPr lang="en-GB" altLang="en-US" sz="170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700" kern="0" dirty="0">
                <a:solidFill>
                  <a:srgbClr val="000000"/>
                </a:solidFill>
                <a:ea typeface="ＭＳ Ｐゴシック"/>
              </a:rPr>
              <a:t>Student Performance</a:t>
            </a:r>
            <a:endParaRPr lang="en-GB" altLang="en-US" sz="17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700" kern="0" dirty="0">
                <a:solidFill>
                  <a:srgbClr val="000000"/>
                </a:solidFill>
                <a:ea typeface="ＭＳ Ｐゴシック"/>
              </a:rPr>
              <a:t>Good Practice and Enhancement</a:t>
            </a:r>
            <a:endParaRPr lang="en-GB" altLang="en-US" sz="170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altLang="en-US" sz="2400" b="1" kern="0" dirty="0">
              <a:solidFill>
                <a:srgbClr val="000000"/>
              </a:solidFill>
              <a:ea typeface="ＭＳ Ｐゴシック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2400" dirty="0"/>
          </a:p>
        </p:txBody>
      </p:sp>
      <p:pic>
        <p:nvPicPr>
          <p:cNvPr id="8" name="Picture 7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" y="6038554"/>
            <a:ext cx="2341009" cy="7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8" y="2623991"/>
            <a:ext cx="419196" cy="419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8" y="1901835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4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Solent University External Examiners’ Briefing Day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666" y="580385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REPORTS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AWARD EXTERNAL EXAMINERS</a:t>
            </a: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971" y="4519317"/>
            <a:ext cx="4724400" cy="3038475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2906" y="1951037"/>
            <a:ext cx="9794240" cy="3177880"/>
          </a:xfrm>
        </p:spPr>
        <p:txBody>
          <a:bodyPr>
            <a:normAutofit lnSpcReduction="10000"/>
          </a:bodyPr>
          <a:lstStyle/>
          <a:p>
            <a:pPr lvl="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Award External Examiners will be emailed the report template following each attendance at a Progression and Award Board.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  <a:p>
            <a:pPr lvl="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The completed report should be submitted within 4 weeks of attending a board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altLang="en-US" sz="1800" b="1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1800" b="1" u="sng" kern="0" dirty="0">
                <a:solidFill>
                  <a:srgbClr val="000000"/>
                </a:solidFill>
                <a:ea typeface="ＭＳ Ｐゴシック"/>
              </a:rPr>
              <a:t>Areas of the report:</a:t>
            </a:r>
            <a:endParaRPr lang="en-GB" altLang="en-US" sz="1800" u="sng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Support for External Examiners</a:t>
            </a:r>
            <a:endParaRPr lang="en-GB" altLang="en-US" sz="18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Conduct of the Progression and Award Board </a:t>
            </a:r>
            <a:endParaRPr lang="en-GB" altLang="en-US" sz="1800" dirty="0">
              <a:solidFill>
                <a:srgbClr val="000000"/>
              </a:solidFill>
              <a:ea typeface="ＭＳ Ｐゴシック"/>
            </a:endParaRP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Student Progression and Awards</a:t>
            </a:r>
            <a:endParaRPr lang="en-GB" altLang="en-US" sz="1800" dirty="0">
              <a:solidFill>
                <a:srgbClr val="000000"/>
              </a:solidFill>
              <a:ea typeface="ＭＳ Ｐゴシック"/>
            </a:endParaRP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93663" algn="l"/>
              </a:tabLst>
              <a:defRPr/>
            </a:pPr>
            <a:r>
              <a:rPr lang="en-GB" altLang="en-US" sz="1800" kern="0" dirty="0">
                <a:solidFill>
                  <a:srgbClr val="000000"/>
                </a:solidFill>
                <a:ea typeface="ＭＳ Ｐゴシック"/>
              </a:rPr>
              <a:t>Good Practice and Enhancement </a:t>
            </a:r>
            <a:endParaRPr lang="en-GB" altLang="en-US" sz="1800" dirty="0">
              <a:solidFill>
                <a:srgbClr val="000000"/>
              </a:solidFill>
              <a:ea typeface="ＭＳ Ｐゴシック"/>
            </a:endParaRP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tabLst>
                <a:tab pos="93663" algn="l"/>
              </a:tabLst>
              <a:defRPr/>
            </a:pPr>
            <a:endParaRPr lang="en-GB" sz="2400" dirty="0"/>
          </a:p>
        </p:txBody>
      </p:sp>
      <p:pic>
        <p:nvPicPr>
          <p:cNvPr id="8" name="Picture 7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66" y="6038554"/>
            <a:ext cx="2341009" cy="7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2727482"/>
            <a:ext cx="419196" cy="419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06" y="1924307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Solent University External Examiners’ Briefing Day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794" y="754149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EXTERNAL EXAMINER</a:t>
            </a:r>
            <a:br>
              <a:rPr lang="en-GB" dirty="0">
                <a:solidFill>
                  <a:schemeClr val="accent1"/>
                </a:solidFill>
              </a:rPr>
            </a:br>
            <a:r>
              <a:rPr lang="en-GB" dirty="0">
                <a:solidFill>
                  <a:schemeClr val="accent1"/>
                </a:solidFill>
              </a:rPr>
              <a:t>PAYMENT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24938" y="2135149"/>
            <a:ext cx="842339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All External Examiners receive a set annual fee of £500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</a:pPr>
            <a:endParaRPr lang="en-GB" altLang="en-US" sz="20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The fee will be paid upon submission of the annual report (UEE) or the final report for the year (AEE).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</a:pPr>
            <a:endParaRPr lang="en-GB" altLang="en-US" sz="20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Expenses will be reimbursed for visits to moderate work and for any necessary interim visits to the University 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9" name="Picture 8" descr="cid:image002.png@01D3C1D4.5F3F7C60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25" y="5986107"/>
            <a:ext cx="2341009" cy="7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4" y="2127718"/>
            <a:ext cx="419196" cy="419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4" y="4008437"/>
            <a:ext cx="419196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03" y="2899625"/>
            <a:ext cx="342978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55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Solent University External Examiners’ Briefing Day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60306" y="1403641"/>
            <a:ext cx="3920202" cy="4963020"/>
          </a:xfrm>
        </p:spPr>
        <p:txBody>
          <a:bodyPr/>
          <a:lstStyle/>
          <a:p>
            <a:endParaRPr lang="en-GB" altLang="en-US" sz="1600" kern="0" spc="0" dirty="0">
              <a:solidFill>
                <a:srgbClr val="000000"/>
              </a:solidFill>
              <a:ea typeface="ＭＳ Ｐゴシック"/>
            </a:endParaRPr>
          </a:p>
          <a:p>
            <a:endParaRPr lang="en-GB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9413" y="0"/>
            <a:ext cx="3962400" cy="340995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7794" y="754149"/>
            <a:ext cx="9794240" cy="56747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</a:rPr>
              <a:t>WHO TO CONTACT</a:t>
            </a:r>
            <a:br>
              <a:rPr lang="en-GB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17794" y="1642549"/>
            <a:ext cx="8423390" cy="5084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If you have any queries relating to units/courses you </a:t>
            </a: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should contact the relevant Head of Subject or Course team </a:t>
            </a:r>
          </a:p>
          <a:p>
            <a:pPr marL="34290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tabLst>
                <a:tab pos="93663" algn="l"/>
              </a:tabLst>
              <a:defRPr/>
            </a:pPr>
            <a:endParaRPr lang="en-GB" altLang="en-US" sz="20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For queries relating to assessments, access to SOL and </a:t>
            </a:r>
            <a:r>
              <a:rPr lang="en-GB" altLang="en-US" sz="2000" kern="0" dirty="0" err="1">
                <a:solidFill>
                  <a:srgbClr val="000000"/>
                </a:solidFill>
                <a:ea typeface="ＭＳ Ｐゴシック"/>
              </a:rPr>
              <a:t>Turnitin</a:t>
            </a: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 contact the Student Registry team on:</a:t>
            </a:r>
          </a:p>
          <a:p>
            <a:pPr marL="342900" lvl="0" indent="-3429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3663" algn="l"/>
              </a:tabLst>
              <a:defRPr/>
            </a:pPr>
            <a:endParaRPr lang="en-GB" sz="1600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600" dirty="0"/>
              <a:t>		Email: </a:t>
            </a:r>
            <a:r>
              <a:rPr lang="en-GB" sz="1600" dirty="0">
                <a:hlinkClick r:id="rId5"/>
              </a:rPr>
              <a:t>student.registry@solent.ac.uk</a:t>
            </a:r>
            <a:r>
              <a:rPr lang="en-GB" sz="1600" dirty="0"/>
              <a:t> </a:t>
            </a:r>
          </a:p>
          <a:p>
            <a:r>
              <a:rPr lang="en-GB" sz="1600" dirty="0"/>
              <a:t>	Telephone: 02382 015023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altLang="en-US" sz="1600" kern="0" dirty="0">
              <a:solidFill>
                <a:srgbClr val="000000"/>
              </a:solidFill>
              <a:ea typeface="ＭＳ Ｐゴシック"/>
            </a:endParaRPr>
          </a:p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2000" kern="0" dirty="0">
                <a:solidFill>
                  <a:srgbClr val="000000"/>
                </a:solidFill>
                <a:ea typeface="ＭＳ Ｐゴシック"/>
              </a:rPr>
              <a:t>For all other general queries, such as payment, unit allocations and annual reports contact: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	    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	   	Mike Firth – External Examiner Officer</a:t>
            </a: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	  	Email: </a:t>
            </a:r>
            <a:r>
              <a:rPr lang="en-GB" altLang="en-US" sz="1600" kern="0" dirty="0">
                <a:solidFill>
                  <a:srgbClr val="000000"/>
                </a:solidFill>
                <a:ea typeface="ＭＳ Ｐゴシック"/>
                <a:hlinkClick r:id="rId6"/>
              </a:rPr>
              <a:t>AS.ExternalExaminers@solent.ac.uk</a:t>
            </a:r>
            <a:endParaRPr lang="en-GB" altLang="en-US" sz="1600" kern="0" dirty="0">
              <a:solidFill>
                <a:srgbClr val="000000"/>
              </a:solidFill>
              <a:ea typeface="ＭＳ Ｐゴシック"/>
            </a:endParaRPr>
          </a:p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altLang="en-US" sz="1600" kern="0" dirty="0">
                <a:solidFill>
                  <a:srgbClr val="000000"/>
                </a:solidFill>
                <a:ea typeface="ＭＳ Ｐゴシック"/>
              </a:rPr>
              <a:t>     	Telephone: 02382 016351</a:t>
            </a:r>
          </a:p>
          <a:p>
            <a:pPr marL="342900" lvl="0" indent="-34290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3663" algn="l"/>
              </a:tabLst>
            </a:pPr>
            <a:endParaRPr lang="en-GB" altLang="en-US" sz="1800" kern="0" dirty="0">
              <a:solidFill>
                <a:srgbClr val="000000"/>
              </a:solidFill>
              <a:ea typeface="ＭＳ Ｐゴシック"/>
            </a:endParaRPr>
          </a:p>
        </p:txBody>
      </p:sp>
      <p:pic>
        <p:nvPicPr>
          <p:cNvPr id="9" name="Picture 8" descr="cid:image002.png@01D3C1D4.5F3F7C60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53" y="5965910"/>
            <a:ext cx="2341009" cy="7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7" y="1695256"/>
            <a:ext cx="419196" cy="4191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4" y="2713037"/>
            <a:ext cx="419196" cy="4191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0" y="4510429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0217" y="539044"/>
            <a:ext cx="9794240" cy="567477"/>
          </a:xfrm>
        </p:spPr>
        <p:txBody>
          <a:bodyPr>
            <a:normAutofit fontScale="90000"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GB" dirty="0">
                <a:solidFill>
                  <a:schemeClr val="accent1"/>
                </a:solidFill>
              </a:rPr>
              <a:t>EXTERNAL EXAMINER WEBPAGES</a:t>
            </a:r>
            <a:br>
              <a:rPr lang="en-GB" spc="0" dirty="0">
                <a:solidFill>
                  <a:schemeClr val="accent1"/>
                </a:solidFill>
              </a:rPr>
            </a:br>
            <a:br>
              <a:rPr lang="en-GB" dirty="0">
                <a:solidFill>
                  <a:schemeClr val="accent1"/>
                </a:solidFill>
              </a:rPr>
            </a:br>
            <a:br>
              <a:rPr lang="en-GB" sz="1800" cap="none" spc="0" dirty="0">
                <a:solidFill>
                  <a:prstClr val="black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184106" y="6576997"/>
            <a:ext cx="6670040" cy="202137"/>
          </a:xfrm>
        </p:spPr>
        <p:txBody>
          <a:bodyPr/>
          <a:lstStyle/>
          <a:p>
            <a:r>
              <a:rPr lang="en-GB" dirty="0"/>
              <a:t>Solent University External Examiners’ Briefing Day 2018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4098-EA5F-4E0F-8262-B37EEDEAEE8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0216" y="1437497"/>
            <a:ext cx="7999889" cy="2113739"/>
          </a:xfrm>
        </p:spPr>
        <p:txBody>
          <a:bodyPr>
            <a:normAutofit/>
          </a:bodyPr>
          <a:lstStyle/>
          <a:p>
            <a:pPr lvl="3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Further details and support on external examining at Solent can be found on our website here: </a:t>
            </a:r>
          </a:p>
          <a:p>
            <a:pPr lv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     </a:t>
            </a:r>
          </a:p>
          <a:p>
            <a:pPr lvl="1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r>
              <a:rPr lang="en-GB" sz="1800" kern="0" dirty="0">
                <a:solidFill>
                  <a:srgbClr val="000000"/>
                </a:solidFill>
                <a:ea typeface="ＭＳ Ｐゴシック"/>
              </a:rPr>
              <a:t>     www.solent.ac.uk/externalexaminers </a:t>
            </a:r>
          </a:p>
          <a:p>
            <a:pPr lvl="0" defTabSz="9144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tabLst>
                <a:tab pos="93663" algn="l"/>
              </a:tabLst>
              <a:defRPr/>
            </a:pPr>
            <a:endParaRPr lang="en-GB" sz="24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30675"/>
            <a:ext cx="3952875" cy="3429000"/>
          </a:xfrm>
          <a:prstGeom prst="rect">
            <a:avLst/>
          </a:prstGeom>
        </p:spPr>
      </p:pic>
      <p:pic>
        <p:nvPicPr>
          <p:cNvPr id="8" name="Picture 7" descr="cid:image002.png@01D3C1D4.5F3F7C60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506" y="5608637"/>
            <a:ext cx="2341009" cy="76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16" y="1437497"/>
            <a:ext cx="419196" cy="419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71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61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551">
      <a:dk1>
        <a:sysClr val="windowText" lastClr="000000"/>
      </a:dk1>
      <a:lt1>
        <a:sysClr val="window" lastClr="FFFFFF"/>
      </a:lt1>
      <a:dk2>
        <a:srgbClr val="172934"/>
      </a:dk2>
      <a:lt2>
        <a:srgbClr val="E7E6E6"/>
      </a:lt2>
      <a:accent1>
        <a:srgbClr val="E3061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lent-ppt-template-newlogo-highlander" id="{17CFBF37-C345-4176-826C-AD7628D0E6F6}" vid="{591DBBD7-122E-471C-B62A-F405325F16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2812</TotalTime>
  <Words>399</Words>
  <Application>Microsoft Office PowerPoint</Application>
  <PresentationFormat>Custom</PresentationFormat>
  <Paragraphs>90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EXTERNAL EXAMINER SUPPORT</vt:lpstr>
      <vt:lpstr>DOCUMENTATION START OF THE ACADEMIC YEAR </vt:lpstr>
      <vt:lpstr>DOCUMENTATION DURING THE ACADEMIC YEAR  </vt:lpstr>
      <vt:lpstr>ANNUAL REPORTS UNIT EXTERNAL EXAMINERS </vt:lpstr>
      <vt:lpstr>REPORTS AWARD EXTERNAL EXAMINERS </vt:lpstr>
      <vt:lpstr>EXTERNAL EXAMINER PAYMENT  </vt:lpstr>
      <vt:lpstr>WHO TO CONTACT  </vt:lpstr>
      <vt:lpstr>EXTERNAL EXAMINER WEBPAGES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Southampton Solent University</dc:creator>
  <cp:lastModifiedBy>Mike Firth</cp:lastModifiedBy>
  <cp:revision>195</cp:revision>
  <cp:lastPrinted>2018-07-26T15:13:28Z</cp:lastPrinted>
  <dcterms:created xsi:type="dcterms:W3CDTF">2017-02-28T18:13:28Z</dcterms:created>
  <dcterms:modified xsi:type="dcterms:W3CDTF">2018-09-10T16:27:36Z</dcterms:modified>
</cp:coreProperties>
</file>