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56" r:id="rId2"/>
    <p:sldId id="258" r:id="rId3"/>
    <p:sldId id="260" r:id="rId4"/>
    <p:sldId id="264" r:id="rId5"/>
    <p:sldId id="265" r:id="rId6"/>
    <p:sldId id="267" r:id="rId7"/>
    <p:sldId id="274" r:id="rId8"/>
    <p:sldId id="272" r:id="rId9"/>
    <p:sldId id="292" r:id="rId10"/>
    <p:sldId id="276" r:id="rId11"/>
    <p:sldId id="275" r:id="rId12"/>
    <p:sldId id="277" r:id="rId13"/>
    <p:sldId id="280" r:id="rId14"/>
    <p:sldId id="278" r:id="rId15"/>
    <p:sldId id="279" r:id="rId16"/>
    <p:sldId id="281" r:id="rId17"/>
    <p:sldId id="282" r:id="rId18"/>
    <p:sldId id="284" r:id="rId19"/>
    <p:sldId id="291" r:id="rId20"/>
    <p:sldId id="268" r:id="rId21"/>
    <p:sldId id="269" r:id="rId22"/>
    <p:sldId id="270" r:id="rId23"/>
    <p:sldId id="287" r:id="rId24"/>
    <p:sldId id="286" r:id="rId25"/>
    <p:sldId id="288" r:id="rId26"/>
    <p:sldId id="293" r:id="rId27"/>
    <p:sldId id="289" r:id="rId28"/>
    <p:sldId id="290" r:id="rId29"/>
    <p:sldId id="261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enner" initials="MJ" lastIdx="6" clrIdx="0">
    <p:extLst>
      <p:ext uri="{19B8F6BF-5375-455C-9EA6-DF929625EA0E}">
        <p15:presenceInfo xmlns:p15="http://schemas.microsoft.com/office/powerpoint/2012/main" userId="Martin Jen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238" autoAdjust="0"/>
  </p:normalViewPr>
  <p:slideViewPr>
    <p:cSldViewPr snapToGrid="0">
      <p:cViewPr varScale="1">
        <p:scale>
          <a:sx n="78" d="100"/>
          <a:sy n="78" d="100"/>
        </p:scale>
        <p:origin x="979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D0A32-D4C0-4FB3-A515-95C4E6A69AB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4D50A-7C5A-48D5-A7A5-5CDF31100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7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0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8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7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7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4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6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8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4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1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6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7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D50A-7C5A-48D5-A7A5-5CDF311001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2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21470" y="2057402"/>
            <a:ext cx="6726827" cy="328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1471" y="6149182"/>
            <a:ext cx="20574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150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767207"/>
            <a:ext cx="8393112" cy="9378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3070229"/>
            <a:ext cx="8393112" cy="341439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10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767207"/>
            <a:ext cx="8393112" cy="9378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3070229"/>
            <a:ext cx="8393112" cy="341439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60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1" y="3070229"/>
            <a:ext cx="4174332" cy="434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3070229"/>
            <a:ext cx="4083050" cy="434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3619501"/>
            <a:ext cx="4174332" cy="271272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19501"/>
            <a:ext cx="4083050" cy="271272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849" y="1767207"/>
            <a:ext cx="8388351" cy="9378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603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1" y="3070229"/>
            <a:ext cx="4174332" cy="434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3070229"/>
            <a:ext cx="4083050" cy="434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3619501"/>
            <a:ext cx="4174332" cy="271272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19501"/>
            <a:ext cx="4083050" cy="271272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849" y="1767207"/>
            <a:ext cx="8388351" cy="9378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759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088" y="343518"/>
            <a:ext cx="8393112" cy="9378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9088" y="1646540"/>
            <a:ext cx="8393112" cy="485843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73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088" y="343518"/>
            <a:ext cx="8393112" cy="9378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9088" y="1646540"/>
            <a:ext cx="8393112" cy="485843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20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full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4922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628650" y="365127"/>
            <a:ext cx="7886700" cy="937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rc.gov.uk/incometax/taxable-income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.funding@solent.ac.uk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solent.ac.uk/home.asp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cebook.com/SFEngland" TargetMode="External"/><Relationship Id="rId5" Type="http://schemas.openxmlformats.org/officeDocument/2006/relationships/hyperlink" Target="http://www.gov.uk/student-finance-register-login" TargetMode="External"/><Relationship Id="rId4" Type="http://schemas.openxmlformats.org/officeDocument/2006/relationships/hyperlink" Target="http://www.solent.ac.uk/student-life/welfare/welfare.asp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sk@solent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solent.ac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0476" y="1711236"/>
            <a:ext cx="8313078" cy="3709166"/>
          </a:xfrm>
        </p:spPr>
        <p:txBody>
          <a:bodyPr/>
          <a:lstStyle/>
          <a:p>
            <a:pPr algn="ctr"/>
            <a:r>
              <a:rPr lang="en-GB" sz="5400" dirty="0" smtClean="0"/>
              <a:t>Financing your future</a:t>
            </a:r>
          </a:p>
          <a:p>
            <a:pPr algn="ctr"/>
            <a:endParaRPr lang="en-GB" dirty="0" smtClean="0"/>
          </a:p>
          <a:p>
            <a:pPr algn="ctr"/>
            <a:r>
              <a:rPr lang="en-GB" sz="4400" dirty="0" smtClean="0"/>
              <a:t>Student funding 2017/18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Autumn/Winter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6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96" y="3115505"/>
            <a:ext cx="8388351" cy="937894"/>
          </a:xfrm>
        </p:spPr>
        <p:txBody>
          <a:bodyPr>
            <a:normAutofit/>
          </a:bodyPr>
          <a:lstStyle/>
          <a:p>
            <a:pPr algn="ctr"/>
            <a:r>
              <a:rPr lang="en-GB" altLang="en-US" b="1" dirty="0" smtClean="0"/>
              <a:t>How you will be assessed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32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42" y="1544785"/>
            <a:ext cx="8393112" cy="618312"/>
          </a:xfrm>
        </p:spPr>
        <p:txBody>
          <a:bodyPr>
            <a:noAutofit/>
          </a:bodyPr>
          <a:lstStyle/>
          <a:p>
            <a:r>
              <a:rPr lang="en-GB" b="1" dirty="0" smtClean="0"/>
              <a:t>The Assessment Process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42" y="2345259"/>
            <a:ext cx="8393112" cy="4099766"/>
          </a:xfrm>
        </p:spPr>
        <p:txBody>
          <a:bodyPr/>
          <a:lstStyle/>
          <a:p>
            <a:pPr marL="0" lvl="1" indent="0" fontAlgn="auto"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b="1" kern="0" dirty="0"/>
              <a:t>Student Finance England (SFE) </a:t>
            </a:r>
            <a:r>
              <a:rPr lang="en-GB" kern="0" dirty="0"/>
              <a:t>will look at </a:t>
            </a:r>
            <a:r>
              <a:rPr lang="en-GB" b="1" kern="0" dirty="0"/>
              <a:t>3</a:t>
            </a:r>
            <a:r>
              <a:rPr lang="en-GB" kern="0" dirty="0"/>
              <a:t> main conditions: </a:t>
            </a:r>
            <a:br>
              <a:rPr lang="en-GB" kern="0" dirty="0"/>
            </a:br>
            <a:endParaRPr lang="en-GB" kern="0" dirty="0" smtClean="0"/>
          </a:p>
          <a:p>
            <a:pPr marL="457200" lvl="1" indent="-457200" fontAlgn="auto">
              <a:spcBef>
                <a:spcPts val="324"/>
              </a:spcBef>
              <a:spcAft>
                <a:spcPts val="0"/>
              </a:spcAft>
              <a:buAutoNum type="arabicPeriod"/>
              <a:tabLst>
                <a:tab pos="93663" algn="l"/>
              </a:tabLst>
              <a:defRPr/>
            </a:pPr>
            <a:r>
              <a:rPr lang="en-GB" b="1" kern="0" dirty="0" smtClean="0"/>
              <a:t>Personal </a:t>
            </a:r>
            <a:r>
              <a:rPr lang="en-GB" b="1" kern="0" dirty="0"/>
              <a:t>eligibility </a:t>
            </a:r>
            <a:r>
              <a:rPr lang="en-GB" b="1" kern="0" dirty="0" smtClean="0"/>
              <a:t>– which is:</a:t>
            </a:r>
          </a:p>
          <a:p>
            <a:pPr marL="742950" lvl="2" indent="-285750">
              <a:spcBef>
                <a:spcPts val="324"/>
              </a:spcBef>
              <a:tabLst>
                <a:tab pos="93663" algn="l"/>
              </a:tabLst>
              <a:defRPr/>
            </a:pPr>
            <a:r>
              <a:rPr lang="en-GB" kern="0" dirty="0" smtClean="0"/>
              <a:t>Your </a:t>
            </a:r>
            <a:r>
              <a:rPr lang="en-GB" kern="0" dirty="0"/>
              <a:t>immigration status /</a:t>
            </a:r>
            <a:r>
              <a:rPr lang="en-GB" kern="0" dirty="0" smtClean="0"/>
              <a:t>nationality</a:t>
            </a:r>
          </a:p>
          <a:p>
            <a:pPr marL="742950" lvl="2" indent="-285750">
              <a:spcBef>
                <a:spcPts val="324"/>
              </a:spcBef>
              <a:tabLst>
                <a:tab pos="93663" algn="l"/>
              </a:tabLst>
              <a:defRPr/>
            </a:pPr>
            <a:r>
              <a:rPr lang="en-GB" kern="0" dirty="0" smtClean="0"/>
              <a:t>If </a:t>
            </a:r>
            <a:r>
              <a:rPr lang="en-GB" kern="0" dirty="0"/>
              <a:t>you meet specific residency conditions </a:t>
            </a:r>
          </a:p>
          <a:p>
            <a:pPr marL="742950" lvl="2" indent="-285750">
              <a:spcBef>
                <a:spcPts val="324"/>
              </a:spcBef>
              <a:tabLst>
                <a:tab pos="93663" algn="l"/>
              </a:tabLst>
              <a:defRPr/>
            </a:pPr>
            <a:r>
              <a:rPr lang="en-GB" kern="0" dirty="0" smtClean="0"/>
              <a:t>If </a:t>
            </a:r>
            <a:r>
              <a:rPr lang="en-GB" kern="0" dirty="0"/>
              <a:t>you have </a:t>
            </a:r>
            <a:r>
              <a:rPr lang="en-GB" u="sng" kern="0" dirty="0"/>
              <a:t>ever</a:t>
            </a:r>
            <a:r>
              <a:rPr lang="en-GB" kern="0" dirty="0"/>
              <a:t> studied in Higher Education before</a:t>
            </a:r>
          </a:p>
          <a:p>
            <a:pPr marL="0" lvl="1" indent="0" fontAlgn="auto"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endParaRPr lang="en-GB" kern="0" dirty="0"/>
          </a:p>
          <a:p>
            <a:pPr marL="0" lvl="1" indent="0" fontAlgn="auto"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kern="0" dirty="0" smtClean="0"/>
              <a:t>2</a:t>
            </a:r>
            <a:r>
              <a:rPr lang="en-GB" b="1" kern="0" dirty="0" smtClean="0"/>
              <a:t>. Course </a:t>
            </a:r>
            <a:r>
              <a:rPr lang="en-GB" b="1" kern="0" dirty="0"/>
              <a:t>eligibility </a:t>
            </a:r>
            <a:endParaRPr lang="en-GB" b="1" kern="0" dirty="0" smtClean="0"/>
          </a:p>
          <a:p>
            <a:pPr marL="715963" lvl="1" indent="-271463">
              <a:spcBef>
                <a:spcPts val="324"/>
              </a:spcBef>
              <a:tabLst>
                <a:tab pos="93663" algn="l"/>
              </a:tabLst>
              <a:defRPr/>
            </a:pPr>
            <a:r>
              <a:rPr lang="en-GB" sz="1800" kern="0" dirty="0" smtClean="0"/>
              <a:t>e.g</a:t>
            </a:r>
            <a:r>
              <a:rPr lang="en-GB" sz="1800" kern="0" dirty="0"/>
              <a:t>. HND, Degree level</a:t>
            </a:r>
          </a:p>
          <a:p>
            <a:pPr marL="179388" lvl="1">
              <a:spcBef>
                <a:spcPts val="324"/>
              </a:spcBef>
              <a:tabLst>
                <a:tab pos="93663" algn="l"/>
              </a:tabLst>
              <a:defRPr/>
            </a:pPr>
            <a:endParaRPr lang="en-GB" kern="0" dirty="0" smtClean="0"/>
          </a:p>
          <a:p>
            <a:pPr marL="0" lvl="1" indent="0" fontAlgn="auto"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kern="0" dirty="0" smtClean="0"/>
              <a:t>3. </a:t>
            </a:r>
            <a:r>
              <a:rPr lang="en-GB" b="1" kern="0" dirty="0" smtClean="0"/>
              <a:t>Whether </a:t>
            </a:r>
            <a:r>
              <a:rPr lang="en-GB" b="1" kern="0" dirty="0"/>
              <a:t>you are </a:t>
            </a:r>
            <a:r>
              <a:rPr lang="en-GB" b="1" kern="0" dirty="0" smtClean="0"/>
              <a:t>a </a:t>
            </a:r>
          </a:p>
          <a:p>
            <a:pPr marL="717550" lvl="1" indent="-363538">
              <a:spcBef>
                <a:spcPts val="324"/>
              </a:spcBef>
              <a:tabLst>
                <a:tab pos="93663" algn="l"/>
              </a:tabLst>
              <a:defRPr/>
            </a:pPr>
            <a:r>
              <a:rPr lang="en-GB" b="1" kern="0" dirty="0" smtClean="0">
                <a:solidFill>
                  <a:srgbClr val="FF0000"/>
                </a:solidFill>
              </a:rPr>
              <a:t>dependent </a:t>
            </a:r>
            <a:r>
              <a:rPr lang="en-GB" b="1" i="1" kern="0" dirty="0"/>
              <a:t>or </a:t>
            </a:r>
            <a:endParaRPr lang="en-GB" b="1" i="1" kern="0" dirty="0" smtClean="0"/>
          </a:p>
          <a:p>
            <a:pPr marL="717550" lvl="1" indent="-363538">
              <a:spcBef>
                <a:spcPts val="324"/>
              </a:spcBef>
              <a:tabLst>
                <a:tab pos="93663" algn="l"/>
              </a:tabLst>
              <a:defRPr/>
            </a:pPr>
            <a:r>
              <a:rPr lang="en-GB" b="1" kern="0" dirty="0" smtClean="0">
                <a:solidFill>
                  <a:srgbClr val="FF0000"/>
                </a:solidFill>
              </a:rPr>
              <a:t>independent </a:t>
            </a:r>
            <a:r>
              <a:rPr lang="en-GB" b="1" kern="0" dirty="0" smtClean="0"/>
              <a:t>student</a:t>
            </a:r>
            <a:endParaRPr lang="en-GB" b="1" kern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3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91" y="1444815"/>
            <a:ext cx="8393112" cy="594646"/>
          </a:xfrm>
        </p:spPr>
        <p:txBody>
          <a:bodyPr/>
          <a:lstStyle/>
          <a:p>
            <a:r>
              <a:rPr lang="en-GB" b="1" dirty="0" smtClean="0"/>
              <a:t>Dependent status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50" y="2039461"/>
            <a:ext cx="8739953" cy="4476970"/>
          </a:xfrm>
        </p:spPr>
        <p:txBody>
          <a:bodyPr/>
          <a:lstStyle/>
          <a:p>
            <a:pPr marL="354013" lvl="1" indent="0" fontAlgn="auto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GB" sz="1800" dirty="0"/>
              <a:t>Students </a:t>
            </a:r>
            <a:r>
              <a:rPr lang="en-GB" sz="1800" b="1" dirty="0"/>
              <a:t>UNDER 25 years old </a:t>
            </a:r>
            <a:r>
              <a:rPr lang="en-GB" sz="1800" dirty="0"/>
              <a:t>at the start of the academic year (1</a:t>
            </a:r>
            <a:r>
              <a:rPr lang="en-GB" sz="1800" baseline="30000" dirty="0"/>
              <a:t>st</a:t>
            </a:r>
            <a:r>
              <a:rPr lang="en-GB" sz="1800" dirty="0"/>
              <a:t> September) are </a:t>
            </a:r>
            <a:r>
              <a:rPr lang="en-GB" sz="1800" i="1" dirty="0"/>
              <a:t>usually</a:t>
            </a:r>
            <a:r>
              <a:rPr lang="en-GB" sz="1800" dirty="0"/>
              <a:t> assessed under their parents’ income to determine the level of funding to be awarded.</a:t>
            </a:r>
          </a:p>
          <a:p>
            <a:pPr marL="354013" lvl="1" indent="0" fontAlgn="auto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GB" sz="600" dirty="0"/>
          </a:p>
          <a:p>
            <a:pPr marL="0" indent="0">
              <a:spcBef>
                <a:spcPts val="0"/>
              </a:spcBef>
              <a:buFontTx/>
              <a:buNone/>
              <a:tabLst>
                <a:tab pos="354013" algn="l"/>
              </a:tabLst>
              <a:defRPr/>
            </a:pPr>
            <a:r>
              <a:rPr lang="en-GB" sz="1800" dirty="0"/>
              <a:t>	</a:t>
            </a:r>
            <a:r>
              <a:rPr lang="en-GB" sz="2000" b="1" dirty="0"/>
              <a:t>Student Finance England will:</a:t>
            </a:r>
          </a:p>
          <a:p>
            <a:pPr marL="628650" indent="-274638">
              <a:defRPr/>
            </a:pPr>
            <a:r>
              <a:rPr lang="en-GB" sz="1800" dirty="0"/>
              <a:t>Look at parent(s) </a:t>
            </a: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taxable </a:t>
            </a:r>
            <a:r>
              <a:rPr lang="en-GB" sz="1800" dirty="0"/>
              <a:t>income from </a:t>
            </a:r>
            <a:r>
              <a:rPr lang="en-GB" sz="1800" dirty="0">
                <a:solidFill>
                  <a:srgbClr val="FF0000"/>
                </a:solidFill>
              </a:rPr>
              <a:t>tax year 2015/16 </a:t>
            </a:r>
            <a:r>
              <a:rPr lang="en-GB" sz="1800" dirty="0"/>
              <a:t>for 2017/18 funds</a:t>
            </a:r>
          </a:p>
          <a:p>
            <a:pPr marL="354013" indent="0" eaLnBrk="0" hangingPunct="0">
              <a:spcBef>
                <a:spcPts val="0"/>
              </a:spcBef>
              <a:buNone/>
              <a:tabLst>
                <a:tab pos="628650" algn="l"/>
              </a:tabLst>
            </a:pPr>
            <a:r>
              <a:rPr lang="en-GB" sz="1600" i="1" dirty="0">
                <a:solidFill>
                  <a:srgbClr val="000000"/>
                </a:solidFill>
                <a:cs typeface="Arial" pitchFamily="34" charset="0"/>
              </a:rPr>
              <a:t>	If </a:t>
            </a:r>
            <a:r>
              <a:rPr lang="en-GB" sz="1600" i="1">
                <a:solidFill>
                  <a:srgbClr val="000000"/>
                </a:solidFill>
                <a:cs typeface="Arial" pitchFamily="34" charset="0"/>
              </a:rPr>
              <a:t>the student's </a:t>
            </a:r>
            <a:r>
              <a:rPr lang="en-GB" sz="1600" i="1" smtClean="0">
                <a:solidFill>
                  <a:srgbClr val="000000"/>
                </a:solidFill>
                <a:cs typeface="Arial" pitchFamily="34" charset="0"/>
              </a:rPr>
              <a:t>parent </a:t>
            </a:r>
            <a:r>
              <a:rPr lang="en-GB" sz="1600" i="1" dirty="0">
                <a:solidFill>
                  <a:srgbClr val="000000"/>
                </a:solidFill>
                <a:cs typeface="Arial" pitchFamily="34" charset="0"/>
              </a:rPr>
              <a:t>lives with a partner, they’ll also have to give details of 	their taxable income and National Insurance Number.</a:t>
            </a:r>
          </a:p>
          <a:p>
            <a:pPr marL="73025" indent="280988" eaLnBrk="0" hangingPunct="0"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FF0000"/>
                </a:solidFill>
                <a:cs typeface="Arial" pitchFamily="34" charset="0"/>
              </a:rPr>
              <a:t>Taxable earned income includes*:</a:t>
            </a:r>
            <a:endParaRPr lang="en-GB" sz="1800" dirty="0">
              <a:solidFill>
                <a:srgbClr val="FF0000"/>
              </a:solidFill>
              <a:cs typeface="Arial" pitchFamily="34" charset="0"/>
            </a:endParaRPr>
          </a:p>
          <a:p>
            <a:pPr marL="628650" indent="-274638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wages, salaries, tips, and other taxable employee pay</a:t>
            </a:r>
            <a:endParaRPr lang="en-GB" sz="1800" dirty="0">
              <a:cs typeface="Arial" pitchFamily="34" charset="0"/>
            </a:endParaRPr>
          </a:p>
          <a:p>
            <a:pPr marL="628650" indent="-274638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long-term disability benefits received prior to minimum retirement age</a:t>
            </a:r>
            <a:endParaRPr lang="en-GB" sz="1800" dirty="0">
              <a:cs typeface="Arial" pitchFamily="34" charset="0"/>
            </a:endParaRPr>
          </a:p>
          <a:p>
            <a:pPr marL="628650" indent="-274638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net earnings from self-employment</a:t>
            </a:r>
            <a:endParaRPr lang="en-GB" sz="1800" dirty="0">
              <a:cs typeface="Arial" pitchFamily="34" charset="0"/>
            </a:endParaRPr>
          </a:p>
          <a:p>
            <a:pPr marL="73025" indent="280988" eaLnBrk="0" hangingPunct="0"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FF0000"/>
                </a:solidFill>
                <a:cs typeface="Arial" pitchFamily="34" charset="0"/>
              </a:rPr>
              <a:t>Taxable unearned income includes*:</a:t>
            </a:r>
          </a:p>
          <a:p>
            <a:pPr marL="628650" indent="-274638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interest from savings </a:t>
            </a:r>
            <a:r>
              <a:rPr lang="en-GB" sz="1600" i="1" dirty="0">
                <a:solidFill>
                  <a:srgbClr val="000000"/>
                </a:solidFill>
                <a:cs typeface="Arial" pitchFamily="34" charset="0"/>
              </a:rPr>
              <a:t>(only the annual summary is required)</a:t>
            </a:r>
            <a:endParaRPr lang="en-GB" sz="1600" i="1" dirty="0">
              <a:cs typeface="Arial" pitchFamily="34" charset="0"/>
            </a:endParaRPr>
          </a:p>
          <a:p>
            <a:pPr marL="628650" indent="-274638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benefits</a:t>
            </a:r>
            <a:r>
              <a:rPr lang="en-GB" sz="1800" dirty="0">
                <a:cs typeface="Arial" pitchFamily="34" charset="0"/>
              </a:rPr>
              <a:t> and </a:t>
            </a: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pensions</a:t>
            </a:r>
            <a:endParaRPr lang="en-GB" sz="1800" dirty="0">
              <a:cs typeface="Arial" pitchFamily="34" charset="0"/>
            </a:endParaRPr>
          </a:p>
          <a:p>
            <a:pPr marL="628650" indent="-274638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rent from property or a room</a:t>
            </a:r>
            <a:endParaRPr lang="en-GB" sz="1800" dirty="0">
              <a:cs typeface="Arial" pitchFamily="34" charset="0"/>
            </a:endParaRPr>
          </a:p>
          <a:p>
            <a:pPr marL="354013" indent="0">
              <a:buNone/>
              <a:defRPr/>
            </a:pPr>
            <a:r>
              <a:rPr lang="en-GB" sz="1200" dirty="0">
                <a:cs typeface="Arial" pitchFamily="34" charset="0"/>
              </a:rPr>
              <a:t>*More details/information can be found on the HMRC website: </a:t>
            </a:r>
            <a:r>
              <a:rPr lang="en-GB" sz="1200" dirty="0">
                <a:cs typeface="Arial" pitchFamily="34" charset="0"/>
                <a:hlinkClick r:id="rId3" tooltip="http://www.hmrc.gov.uk/incometax/taxable-income.htm"/>
              </a:rPr>
              <a:t>www.hmrc.gov.uk/incometax/taxable-income.htm</a:t>
            </a:r>
            <a:endParaRPr lang="en-GB" sz="1200" dirty="0">
              <a:cs typeface="Arial" pitchFamily="34" charset="0"/>
            </a:endParaRPr>
          </a:p>
          <a:p>
            <a:pPr marL="354013" indent="271463">
              <a:defRPr/>
            </a:pPr>
            <a:endParaRPr lang="en-GB" sz="1800" dirty="0">
              <a:solidFill>
                <a:srgbClr val="FF0000"/>
              </a:solidFill>
            </a:endParaRPr>
          </a:p>
          <a:p>
            <a:pPr marL="354013" lvl="1" indent="271463" fontAlgn="auto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GB" sz="1800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454656"/>
            <a:ext cx="8393112" cy="937894"/>
          </a:xfrm>
        </p:spPr>
        <p:txBody>
          <a:bodyPr/>
          <a:lstStyle/>
          <a:p>
            <a:r>
              <a:rPr lang="en-GB" b="1" dirty="0" smtClean="0"/>
              <a:t>2017-18 Income thresholds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15169"/>
              </p:ext>
            </p:extLst>
          </p:nvPr>
        </p:nvGraphicFramePr>
        <p:xfrm>
          <a:off x="425438" y="2031066"/>
          <a:ext cx="8042760" cy="4152657"/>
        </p:xfrm>
        <a:graphic>
          <a:graphicData uri="http://schemas.openxmlformats.org/drawingml/2006/table">
            <a:tbl>
              <a:tblPr/>
              <a:tblGrid>
                <a:gridCol w="1552246"/>
                <a:gridCol w="2233758"/>
                <a:gridCol w="2721432"/>
                <a:gridCol w="1535324"/>
              </a:tblGrid>
              <a:tr h="1144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Household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Income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*Maximum Maintenance Loan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**Maximum Maintenance Loan - </a:t>
                      </a:r>
                      <a:r>
                        <a:rPr kumimoji="0" lang="en-GB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for students’ entitled to Benefits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indent="-150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50813" marR="0" lvl="0" indent="-150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University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150813" marR="0" lvl="0" indent="-150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Bursary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£25,000 or less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3603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3603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£8,430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indent="-150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50813" marR="0" lvl="0" indent="-150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£9,609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indent="-150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50813" marR="0" lvl="0" indent="-150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 £500 or £1,000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£30,000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8775" algn="l"/>
                        </a:tabLst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58775" algn="l"/>
                        </a:tabLst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58775" algn="l"/>
                        </a:tabLst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5877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5877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877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877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877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877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</a:tabLst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   £7,825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£8,674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indent="-150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50813" marR="0" lvl="0" indent="-150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£35,000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3603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3603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£7,220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£7,739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6125" algn="l"/>
                        </a:tabLst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£40,000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3603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3603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£6,615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£6,804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6125" algn="l"/>
                        </a:tabLst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£42,875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3603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3603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£6,266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£6,266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6125" algn="l"/>
                        </a:tabLst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£55,000 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8775" indent="-88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58775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£4,799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£4,799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6125" algn="l"/>
                        </a:tabLst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Over £62,180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3603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3603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£3,928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£3,928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746125" algn="l"/>
                        </a:tabLs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6125" algn="l"/>
                        </a:tabLst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£0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3869" y="6183723"/>
            <a:ext cx="8083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i="1" dirty="0">
                <a:latin typeface="+mn-lt"/>
              </a:rPr>
              <a:t>*</a:t>
            </a:r>
            <a:r>
              <a:rPr lang="en-GB" sz="1400" i="1" dirty="0">
                <a:latin typeface="+mn-lt"/>
              </a:rPr>
              <a:t>N.B. Loan figures are based on a student living </a:t>
            </a:r>
            <a:r>
              <a:rPr lang="en-GB" sz="1400" b="1" i="1" dirty="0">
                <a:latin typeface="+mn-lt"/>
              </a:rPr>
              <a:t>away</a:t>
            </a:r>
            <a:r>
              <a:rPr lang="en-GB" sz="1400" i="1" dirty="0">
                <a:latin typeface="+mn-lt"/>
              </a:rPr>
              <a:t> from the parental home during term time.</a:t>
            </a:r>
          </a:p>
          <a:p>
            <a:pPr>
              <a:defRPr/>
            </a:pPr>
            <a:r>
              <a:rPr lang="en-GB" sz="1600" b="1" dirty="0">
                <a:latin typeface="+mn-lt"/>
              </a:rPr>
              <a:t>**</a:t>
            </a:r>
            <a:r>
              <a:rPr lang="en-GB" sz="1400" i="1" dirty="0">
                <a:latin typeface="+mn-lt"/>
              </a:rPr>
              <a:t>Plus any grants:  Adult </a:t>
            </a:r>
            <a:r>
              <a:rPr lang="en-GB" sz="1400" i="1" dirty="0" smtClean="0">
                <a:latin typeface="+mn-lt"/>
              </a:rPr>
              <a:t>Dependants’ </a:t>
            </a:r>
            <a:r>
              <a:rPr lang="en-GB" sz="1400" i="1" dirty="0"/>
              <a:t>G</a:t>
            </a:r>
            <a:r>
              <a:rPr lang="en-GB" sz="1400" i="1" dirty="0" smtClean="0">
                <a:latin typeface="+mn-lt"/>
              </a:rPr>
              <a:t>rant</a:t>
            </a:r>
            <a:r>
              <a:rPr lang="en-GB" sz="1400" i="1" dirty="0">
                <a:latin typeface="+mn-lt"/>
              </a:rPr>
              <a:t>; </a:t>
            </a:r>
            <a:r>
              <a:rPr lang="en-GB" sz="1400" i="1" dirty="0" smtClean="0">
                <a:latin typeface="+mn-lt"/>
              </a:rPr>
              <a:t>Parents’ </a:t>
            </a:r>
            <a:r>
              <a:rPr lang="en-GB" sz="1400" i="1" dirty="0">
                <a:latin typeface="+mn-lt"/>
              </a:rPr>
              <a:t>Learning Allowance; Childcare </a:t>
            </a:r>
            <a:r>
              <a:rPr lang="en-GB" sz="1400" i="1" dirty="0" smtClean="0">
                <a:latin typeface="+mn-lt"/>
              </a:rPr>
              <a:t>Grant</a:t>
            </a:r>
            <a:r>
              <a:rPr lang="en-GB" sz="1400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519150"/>
            <a:ext cx="8393112" cy="937894"/>
          </a:xfrm>
        </p:spPr>
        <p:txBody>
          <a:bodyPr/>
          <a:lstStyle/>
          <a:p>
            <a:r>
              <a:rPr lang="en-GB" b="1" dirty="0" smtClean="0"/>
              <a:t>Automatic ‘Independent status’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271252"/>
            <a:ext cx="8393112" cy="3600183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sz="1800" kern="0" dirty="0">
                <a:ea typeface="ＭＳ Ｐゴシック" charset="-128"/>
              </a:rPr>
              <a:t>Students </a:t>
            </a:r>
            <a:r>
              <a:rPr lang="en-GB" sz="1800" kern="0" dirty="0">
                <a:solidFill>
                  <a:srgbClr val="FF0000"/>
                </a:solidFill>
                <a:ea typeface="ＭＳ Ｐゴシック" charset="-128"/>
              </a:rPr>
              <a:t>should automatically </a:t>
            </a:r>
            <a:r>
              <a:rPr lang="en-GB" sz="1800" kern="0" dirty="0">
                <a:ea typeface="ＭＳ Ｐゴシック" charset="-128"/>
              </a:rPr>
              <a:t>be treated as </a:t>
            </a:r>
            <a:r>
              <a:rPr lang="en-GB" sz="1800" kern="0" dirty="0">
                <a:solidFill>
                  <a:srgbClr val="FF0000"/>
                </a:solidFill>
              </a:rPr>
              <a:t>independent</a:t>
            </a:r>
            <a:r>
              <a:rPr lang="en-GB" sz="1800" kern="0" dirty="0">
                <a:solidFill>
                  <a:srgbClr val="00B050"/>
                </a:solidFill>
              </a:rPr>
              <a:t> </a:t>
            </a:r>
            <a:r>
              <a:rPr lang="en-GB" sz="1800" kern="0" dirty="0"/>
              <a:t>if they fulfil </a:t>
            </a:r>
            <a:r>
              <a:rPr lang="en-GB" sz="1800" kern="0" dirty="0">
                <a:solidFill>
                  <a:srgbClr val="FF0000"/>
                </a:solidFill>
              </a:rPr>
              <a:t>one</a:t>
            </a:r>
            <a:r>
              <a:rPr lang="en-GB" sz="1800" kern="0" dirty="0"/>
              <a:t> or </a:t>
            </a:r>
            <a:r>
              <a:rPr lang="en-GB" sz="1800" kern="0" dirty="0">
                <a:solidFill>
                  <a:srgbClr val="FF0000"/>
                </a:solidFill>
              </a:rPr>
              <a:t>more</a:t>
            </a:r>
            <a:r>
              <a:rPr lang="en-GB" sz="1800" kern="0" dirty="0"/>
              <a:t> of the following</a:t>
            </a:r>
            <a:r>
              <a:rPr lang="en-GB" sz="1800" b="1" kern="0" dirty="0"/>
              <a:t> </a:t>
            </a:r>
            <a:r>
              <a:rPr lang="en-GB" sz="1800" kern="0" dirty="0">
                <a:ea typeface="ＭＳ Ｐゴシック" charset="-128"/>
              </a:rPr>
              <a:t>at the </a:t>
            </a:r>
            <a:r>
              <a:rPr lang="en-GB" sz="1800" b="1" u="sng" kern="0" dirty="0">
                <a:ea typeface="ＭＳ Ｐゴシック" charset="-128"/>
              </a:rPr>
              <a:t>start</a:t>
            </a:r>
            <a:r>
              <a:rPr lang="en-GB" sz="1800" b="1" kern="0" dirty="0">
                <a:ea typeface="ＭＳ Ｐゴシック" charset="-128"/>
              </a:rPr>
              <a:t> of the academic year </a:t>
            </a:r>
            <a:r>
              <a:rPr lang="en-GB" sz="1800" kern="0" dirty="0">
                <a:ea typeface="ＭＳ Ｐゴシック" charset="-128"/>
              </a:rPr>
              <a:t>– (1 September)</a:t>
            </a:r>
            <a:r>
              <a:rPr lang="en-GB" sz="1800" b="1" kern="0" dirty="0"/>
              <a:t>:</a:t>
            </a:r>
          </a:p>
          <a:p>
            <a:pPr marL="439738" indent="-439738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tabLst>
                <a:tab pos="352425" algn="l"/>
              </a:tabLst>
              <a:defRPr/>
            </a:pPr>
            <a:endParaRPr lang="en-GB" sz="700" kern="0" dirty="0"/>
          </a:p>
          <a:p>
            <a:pPr marL="439738" indent="-439738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tabLst>
                <a:tab pos="352425" algn="l"/>
              </a:tabLst>
              <a:defRPr/>
            </a:pPr>
            <a:endParaRPr lang="en-GB" sz="700" kern="0" dirty="0"/>
          </a:p>
          <a:p>
            <a:pPr indent="-360000">
              <a:spcBef>
                <a:spcPts val="0"/>
              </a:spcBef>
              <a:tabLst>
                <a:tab pos="352425" algn="l"/>
              </a:tabLst>
              <a:defRPr/>
            </a:pPr>
            <a:r>
              <a:rPr lang="en-GB" sz="1800" kern="0" dirty="0"/>
              <a:t>t</a:t>
            </a:r>
            <a:r>
              <a:rPr lang="en-GB" sz="1800" kern="0" dirty="0">
                <a:ea typeface="ＭＳ Ｐゴシック" charset="-128"/>
              </a:rPr>
              <a:t>hey are </a:t>
            </a:r>
            <a:r>
              <a:rPr lang="en-GB" sz="1800" i="1" kern="0">
                <a:solidFill>
                  <a:srgbClr val="FF0000"/>
                </a:solidFill>
                <a:ea typeface="ＭＳ Ｐゴシック" charset="-128"/>
              </a:rPr>
              <a:t>over</a:t>
            </a:r>
            <a:r>
              <a:rPr lang="en-GB" sz="1800" kern="0">
                <a:solidFill>
                  <a:srgbClr val="FF0000"/>
                </a:solidFill>
                <a:ea typeface="ＭＳ Ｐゴシック" charset="-128"/>
              </a:rPr>
              <a:t> 25</a:t>
            </a:r>
            <a:r>
              <a:rPr lang="en-GB" sz="1800" b="1" kern="0">
                <a:solidFill>
                  <a:srgbClr val="FF0000"/>
                </a:solidFill>
                <a:ea typeface="ＭＳ Ｐゴシック" charset="-128"/>
              </a:rPr>
              <a:t>*</a:t>
            </a:r>
            <a:r>
              <a:rPr lang="en-GB" sz="1800" ker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GB" sz="1800" b="1" i="1" kern="0" dirty="0">
                <a:ea typeface="ＭＳ Ｐゴシック" charset="-128"/>
              </a:rPr>
              <a:t>or</a:t>
            </a:r>
          </a:p>
          <a:p>
            <a:pPr indent="-360000">
              <a:spcBef>
                <a:spcPts val="0"/>
              </a:spcBef>
              <a:tabLst>
                <a:tab pos="352425" algn="l"/>
              </a:tabLst>
              <a:defRPr/>
            </a:pPr>
            <a:endParaRPr lang="en-GB" sz="1800" b="1" i="1" kern="0" dirty="0">
              <a:ea typeface="ＭＳ Ｐゴシック" charset="-128"/>
            </a:endParaRPr>
          </a:p>
          <a:p>
            <a:pPr marL="360363" lvl="1" indent="-360363">
              <a:lnSpc>
                <a:spcPct val="150000"/>
              </a:lnSpc>
              <a:spcBef>
                <a:spcPct val="20000"/>
              </a:spcBef>
              <a:tabLst>
                <a:tab pos="360363" algn="l"/>
              </a:tabLst>
              <a:defRPr/>
            </a:pPr>
            <a:r>
              <a:rPr lang="en-GB" sz="1800" kern="0" dirty="0">
                <a:ea typeface="ＭＳ Ｐゴシック" charset="-128"/>
              </a:rPr>
              <a:t>they are </a:t>
            </a:r>
            <a:r>
              <a:rPr lang="en-GB" sz="1800" i="1" kern="0" dirty="0">
                <a:solidFill>
                  <a:srgbClr val="FF0000"/>
                </a:solidFill>
                <a:ea typeface="ＭＳ Ｐゴシック" charset="-128"/>
              </a:rPr>
              <a:t>under</a:t>
            </a:r>
            <a:r>
              <a:rPr lang="en-GB" sz="1800" kern="0" dirty="0">
                <a:solidFill>
                  <a:srgbClr val="FF0000"/>
                </a:solidFill>
                <a:ea typeface="ＭＳ Ｐゴシック" charset="-128"/>
              </a:rPr>
              <a:t> 25 </a:t>
            </a:r>
            <a:r>
              <a:rPr lang="en-GB" sz="1800" b="1" kern="0" dirty="0">
                <a:ea typeface="ＭＳ Ｐゴシック" charset="-128"/>
              </a:rPr>
              <a:t>and</a:t>
            </a:r>
            <a:r>
              <a:rPr lang="en-GB" sz="1800" kern="0" dirty="0">
                <a:ea typeface="ＭＳ Ｐゴシック" charset="-128"/>
              </a:rPr>
              <a:t>: </a:t>
            </a:r>
          </a:p>
          <a:p>
            <a:pPr marL="0" indent="357188" fontAlgn="auto">
              <a:spcBef>
                <a:spcPct val="20000"/>
              </a:spcBef>
              <a:spcAft>
                <a:spcPts val="0"/>
              </a:spcAft>
              <a:buNone/>
              <a:tabLst>
                <a:tab pos="352425" algn="l"/>
              </a:tabLst>
              <a:defRPr/>
            </a:pPr>
            <a:r>
              <a:rPr lang="en-GB" sz="1800" kern="0" dirty="0">
                <a:ea typeface="ＭＳ Ｐゴシック" charset="-128"/>
              </a:rPr>
              <a:t>- 	</a:t>
            </a:r>
            <a:r>
              <a:rPr lang="en-GB" sz="1800" b="1" kern="0" dirty="0">
                <a:solidFill>
                  <a:srgbClr val="FF0000"/>
                </a:solidFill>
                <a:ea typeface="ＭＳ Ｐゴシック" charset="-128"/>
              </a:rPr>
              <a:t>*</a:t>
            </a:r>
            <a:r>
              <a:rPr lang="en-GB" sz="1800" kern="0" dirty="0">
                <a:ea typeface="ＭＳ Ｐゴシック" charset="-128"/>
              </a:rPr>
              <a:t>married/</a:t>
            </a:r>
            <a:r>
              <a:rPr lang="en-GB" sz="1800" dirty="0"/>
              <a:t>in a civil partnership </a:t>
            </a:r>
            <a:r>
              <a:rPr lang="en-GB" sz="1800" b="1" i="1" kern="0" dirty="0">
                <a:ea typeface="ＭＳ Ｐゴシック" charset="-128"/>
              </a:rPr>
              <a:t>or</a:t>
            </a:r>
          </a:p>
          <a:p>
            <a:pPr marL="0" indent="357188" fontAlgn="auto">
              <a:spcBef>
                <a:spcPct val="20000"/>
              </a:spcBef>
              <a:spcAft>
                <a:spcPts val="0"/>
              </a:spcAft>
              <a:buNone/>
              <a:tabLst>
                <a:tab pos="352425" algn="l"/>
              </a:tabLst>
              <a:defRPr/>
            </a:pPr>
            <a:r>
              <a:rPr lang="en-GB" sz="1800" dirty="0"/>
              <a:t>- 	have care of a child under the age of 18</a:t>
            </a:r>
            <a:r>
              <a:rPr lang="en-GB" sz="1800" kern="0" dirty="0">
                <a:ea typeface="ＭＳ Ｐゴシック" charset="-128"/>
              </a:rPr>
              <a:t> </a:t>
            </a:r>
            <a:r>
              <a:rPr lang="en-GB" sz="1800" b="1" i="1" kern="0" dirty="0">
                <a:ea typeface="ＭＳ Ｐゴシック" charset="-128"/>
              </a:rPr>
              <a:t>or</a:t>
            </a:r>
            <a:endParaRPr lang="en-GB" sz="1800" b="1" i="1" dirty="0"/>
          </a:p>
          <a:p>
            <a:pPr marL="0" indent="357188" fontAlgn="auto">
              <a:spcBef>
                <a:spcPct val="20000"/>
              </a:spcBef>
              <a:spcAft>
                <a:spcPts val="0"/>
              </a:spcAft>
              <a:buNone/>
              <a:tabLst>
                <a:tab pos="352425" algn="l"/>
              </a:tabLst>
              <a:defRPr/>
            </a:pPr>
            <a:r>
              <a:rPr lang="en-GB" sz="1800" kern="0" dirty="0">
                <a:ea typeface="ＭＳ Ｐゴシック" charset="-128"/>
              </a:rPr>
              <a:t>-	h</a:t>
            </a:r>
            <a:r>
              <a:rPr lang="en-GB" sz="1800" dirty="0"/>
              <a:t>ave been in local authority care </a:t>
            </a:r>
            <a:r>
              <a:rPr lang="en-GB" sz="1800" b="1" i="1" dirty="0"/>
              <a:t>or</a:t>
            </a:r>
            <a:r>
              <a:rPr lang="en-GB" sz="1800" dirty="0"/>
              <a:t> </a:t>
            </a:r>
          </a:p>
          <a:p>
            <a:pPr marL="0" indent="357188" fontAlgn="auto">
              <a:spcBef>
                <a:spcPct val="20000"/>
              </a:spcBef>
              <a:spcAft>
                <a:spcPts val="0"/>
              </a:spcAft>
              <a:buNone/>
              <a:tabLst>
                <a:tab pos="352425" algn="l"/>
              </a:tabLst>
              <a:defRPr/>
            </a:pPr>
            <a:r>
              <a:rPr lang="en-GB" sz="1800" dirty="0"/>
              <a:t>-	have no living parents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93663" algn="l"/>
              </a:tabLst>
              <a:defRPr/>
            </a:pPr>
            <a:endParaRPr lang="en-GB" sz="1800" b="1" kern="0" dirty="0">
              <a:ea typeface="ＭＳ Ｐゴシック" charset="-128"/>
            </a:endParaRPr>
          </a:p>
          <a:p>
            <a:pPr marL="0" indent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endParaRPr lang="en-GB" sz="1800" b="1" kern="0" dirty="0">
              <a:ea typeface="ＭＳ Ｐゴシック" charset="-128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93663" algn="l"/>
              </a:tabLst>
              <a:defRPr/>
            </a:pPr>
            <a:endParaRPr lang="en-GB" sz="1800" b="1" kern="0" dirty="0">
              <a:ea typeface="ＭＳ Ｐゴシック" charset="-128"/>
            </a:endParaRPr>
          </a:p>
          <a:p>
            <a:pPr marL="0" indent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sz="1600" i="1" kern="0">
                <a:solidFill>
                  <a:srgbClr val="FF0000"/>
                </a:solidFill>
                <a:ea typeface="ＭＳ Ｐゴシック" charset="-128"/>
              </a:rPr>
              <a:t>*</a:t>
            </a:r>
            <a:r>
              <a:rPr lang="en-GB" sz="1600" i="1" kern="0">
                <a:ea typeface="ＭＳ Ｐゴシック" charset="-128"/>
              </a:rPr>
              <a:t> students </a:t>
            </a:r>
            <a:r>
              <a:rPr lang="en-GB" sz="1600" i="1" kern="0" smtClean="0">
                <a:ea typeface="ＭＳ Ｐゴシック" charset="-128"/>
              </a:rPr>
              <a:t>will </a:t>
            </a:r>
            <a:r>
              <a:rPr lang="en-GB" sz="1600" i="1" kern="0" dirty="0">
                <a:ea typeface="ＭＳ Ｐゴシック" charset="-128"/>
              </a:rPr>
              <a:t>have to provide their </a:t>
            </a:r>
            <a:r>
              <a:rPr lang="en-GB" sz="1600" i="1" dirty="0"/>
              <a:t>partner’s income for the </a:t>
            </a:r>
            <a:r>
              <a:rPr lang="en-GB" sz="1600" i="1" dirty="0">
                <a:solidFill>
                  <a:srgbClr val="FF0000"/>
                </a:solidFill>
              </a:rPr>
              <a:t>tax </a:t>
            </a:r>
            <a:r>
              <a:rPr lang="en-GB" sz="1600" i="1">
                <a:solidFill>
                  <a:srgbClr val="FF0000"/>
                </a:solidFill>
              </a:rPr>
              <a:t>year 2015/16</a:t>
            </a:r>
            <a:r>
              <a:rPr lang="en-GB" sz="1600" i="1">
                <a:solidFill>
                  <a:srgbClr val="000000"/>
                </a:solidFill>
              </a:rPr>
              <a:t> </a:t>
            </a:r>
            <a:endParaRPr lang="en-GB" sz="1600" i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46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42" y="1529971"/>
            <a:ext cx="8749031" cy="4733178"/>
          </a:xfrm>
        </p:spPr>
        <p:txBody>
          <a:bodyPr/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3600" b="1" dirty="0"/>
              <a:t>Other routes to ‘Independent </a:t>
            </a:r>
            <a:r>
              <a:rPr lang="en-GB" sz="3600" b="1" dirty="0" smtClean="0"/>
              <a:t>status’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400" b="1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800" dirty="0" smtClean="0"/>
              <a:t>Students</a:t>
            </a:r>
            <a:r>
              <a:rPr lang="en-GB" sz="1800" b="1" i="1" dirty="0" smtClean="0"/>
              <a:t> </a:t>
            </a:r>
            <a:r>
              <a:rPr lang="en-GB" sz="1800" i="1" u="sng" dirty="0">
                <a:solidFill>
                  <a:srgbClr val="FF0000"/>
                </a:solidFill>
              </a:rPr>
              <a:t>might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be treated as independent (if </a:t>
            </a:r>
            <a:r>
              <a:rPr lang="en-GB" sz="1800" i="1" dirty="0">
                <a:solidFill>
                  <a:srgbClr val="FF0000"/>
                </a:solidFill>
              </a:rPr>
              <a:t>under 25</a:t>
            </a:r>
            <a:r>
              <a:rPr lang="en-GB" sz="1800" dirty="0"/>
              <a:t>) where</a:t>
            </a:r>
            <a:r>
              <a:rPr lang="en-GB" sz="1800" dirty="0" smtClean="0"/>
              <a:t>: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1600" dirty="0"/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/>
              <a:t>They have </a:t>
            </a:r>
            <a:r>
              <a:rPr lang="en-GB" sz="1800" dirty="0">
                <a:solidFill>
                  <a:srgbClr val="FF0000"/>
                </a:solidFill>
              </a:rPr>
              <a:t>worked full time </a:t>
            </a:r>
            <a:r>
              <a:rPr lang="en-GB" sz="1800" b="1" dirty="0" smtClean="0">
                <a:solidFill>
                  <a:srgbClr val="FF0000"/>
                </a:solidFill>
              </a:rPr>
              <a:t>–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defRPr/>
            </a:pPr>
            <a:endParaRPr lang="en-GB" sz="1000" b="1" dirty="0" smtClean="0">
              <a:solidFill>
                <a:srgbClr val="FF0000"/>
              </a:solidFill>
            </a:endParaRPr>
          </a:p>
          <a:p>
            <a:pPr marL="541338" indent="-1873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dirty="0" smtClean="0"/>
              <a:t>for </a:t>
            </a:r>
            <a:r>
              <a:rPr lang="en-GB" sz="1400" dirty="0"/>
              <a:t>a </a:t>
            </a:r>
            <a:r>
              <a:rPr lang="en-GB" sz="1400" i="1" dirty="0"/>
              <a:t>minimum</a:t>
            </a:r>
            <a:r>
              <a:rPr lang="en-GB" sz="1400" dirty="0"/>
              <a:t> of </a:t>
            </a:r>
            <a:r>
              <a:rPr lang="en-GB" sz="1400" b="1" dirty="0"/>
              <a:t>3 years </a:t>
            </a:r>
            <a:r>
              <a:rPr lang="en-GB" sz="1400" dirty="0"/>
              <a:t>prior to the start of their course (</a:t>
            </a:r>
            <a:r>
              <a:rPr lang="en-GB" sz="1400" dirty="0">
                <a:solidFill>
                  <a:srgbClr val="FF0000"/>
                </a:solidFill>
              </a:rPr>
              <a:t>1 Sept</a:t>
            </a:r>
            <a:r>
              <a:rPr lang="en-GB" sz="1400" dirty="0"/>
              <a:t>) </a:t>
            </a:r>
            <a:r>
              <a:rPr lang="en-GB" sz="1400" b="1" dirty="0"/>
              <a:t>and </a:t>
            </a:r>
            <a:endParaRPr lang="en-GB" sz="1400" b="1" dirty="0" smtClean="0"/>
          </a:p>
          <a:p>
            <a:pPr marL="354013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400" b="1" dirty="0"/>
          </a:p>
          <a:p>
            <a:pPr marL="541338" indent="-1873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dirty="0"/>
              <a:t>can prove they </a:t>
            </a:r>
            <a:r>
              <a:rPr lang="en-GB" sz="1400" dirty="0" smtClean="0"/>
              <a:t>supported </a:t>
            </a:r>
            <a:r>
              <a:rPr lang="en-GB" sz="1400" dirty="0"/>
              <a:t>themselves </a:t>
            </a:r>
            <a:r>
              <a:rPr lang="en-GB" sz="1400" dirty="0" smtClean="0"/>
              <a:t>financially during that time </a:t>
            </a:r>
            <a:r>
              <a:rPr lang="en-GB" sz="1400" i="1" dirty="0"/>
              <a:t>(P60s; payslips; bank statements; rent payments; council tax bills </a:t>
            </a:r>
            <a:r>
              <a:rPr lang="en-GB" sz="1400" i="1" dirty="0" smtClean="0"/>
              <a:t>etc.) </a:t>
            </a:r>
            <a:endParaRPr lang="en-GB" sz="1400" b="1" i="1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800" b="1" i="1" u="sng" dirty="0" smtClean="0"/>
              <a:t>or</a:t>
            </a:r>
            <a:endParaRPr lang="en-GB" sz="1800" b="1" i="1" u="sng" dirty="0"/>
          </a:p>
          <a:p>
            <a:pPr marL="360363" indent="-360363">
              <a:lnSpc>
                <a:spcPct val="110000"/>
              </a:lnSpc>
              <a:defRPr/>
            </a:pPr>
            <a:r>
              <a:rPr lang="en-GB" sz="1800" dirty="0"/>
              <a:t>They are </a:t>
            </a:r>
            <a:r>
              <a:rPr lang="en-GB" sz="1800" dirty="0">
                <a:solidFill>
                  <a:srgbClr val="FF0000"/>
                </a:solidFill>
              </a:rPr>
              <a:t>irreconcilably estranged </a:t>
            </a:r>
            <a:r>
              <a:rPr lang="en-GB" sz="1800" dirty="0"/>
              <a:t>from their parents – </a:t>
            </a:r>
          </a:p>
          <a:p>
            <a:pPr marL="541338" indent="-187325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GB" sz="1400" dirty="0" smtClean="0"/>
              <a:t>The student </a:t>
            </a:r>
            <a:r>
              <a:rPr lang="en-GB" sz="1400" dirty="0"/>
              <a:t>must verify that </a:t>
            </a:r>
            <a:r>
              <a:rPr lang="en-GB" sz="1400" dirty="0" smtClean="0"/>
              <a:t>they </a:t>
            </a:r>
            <a:r>
              <a:rPr lang="en-GB" sz="1400" dirty="0"/>
              <a:t>don’t have contact with </a:t>
            </a:r>
            <a:r>
              <a:rPr lang="en-GB" sz="1400" dirty="0" smtClean="0"/>
              <a:t>their </a:t>
            </a:r>
            <a:r>
              <a:rPr lang="en-GB" sz="1400" dirty="0"/>
              <a:t>biological, adoptive or only living parents</a:t>
            </a:r>
          </a:p>
          <a:p>
            <a:pPr marL="541338" indent="-187325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GB" sz="1400" dirty="0" smtClean="0"/>
              <a:t>they must </a:t>
            </a:r>
            <a:r>
              <a:rPr lang="en-GB" sz="1400" dirty="0"/>
              <a:t>have their case supported by an independent person (e.g. case worker, social worker, housing support officer, doctor, teacher </a:t>
            </a:r>
            <a:r>
              <a:rPr lang="en-GB" sz="1400" dirty="0" smtClean="0"/>
              <a:t>etc.) </a:t>
            </a:r>
          </a:p>
          <a:p>
            <a:pPr marL="541338" indent="-187325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GB" sz="1400" dirty="0" smtClean="0"/>
              <a:t>The independent </a:t>
            </a:r>
            <a:r>
              <a:rPr lang="en-GB" sz="1400" dirty="0"/>
              <a:t>person must not be related to you or be a close friend of the </a:t>
            </a:r>
            <a:r>
              <a:rPr lang="en-GB" sz="1400" dirty="0" smtClean="0"/>
              <a:t>family and they </a:t>
            </a:r>
            <a:r>
              <a:rPr lang="en-GB" sz="1400" dirty="0"/>
              <a:t>should have known about </a:t>
            </a:r>
            <a:r>
              <a:rPr lang="en-GB" sz="1400" dirty="0" smtClean="0"/>
              <a:t>the </a:t>
            </a:r>
            <a:r>
              <a:rPr lang="en-GB" sz="1400" dirty="0"/>
              <a:t>situation for a substantial amount of </a:t>
            </a:r>
            <a:r>
              <a:rPr lang="en-GB" sz="1400" dirty="0" smtClean="0"/>
              <a:t>time </a:t>
            </a:r>
            <a:endParaRPr lang="en-GB" sz="1400" dirty="0"/>
          </a:p>
          <a:p>
            <a:pPr marL="360363" indent="-360363">
              <a:lnSpc>
                <a:spcPct val="110000"/>
              </a:lnSpc>
              <a:defRPr/>
            </a:pPr>
            <a:endParaRPr lang="en-GB" b="1" dirty="0"/>
          </a:p>
          <a:p>
            <a:pPr marL="360363" indent="-360363">
              <a:lnSpc>
                <a:spcPct val="110000"/>
              </a:lnSpc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402739"/>
            <a:ext cx="92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>
              <a:spcBef>
                <a:spcPct val="20000"/>
              </a:spcBef>
              <a:tabLst>
                <a:tab pos="93663" algn="l"/>
              </a:tabLst>
              <a:defRPr/>
            </a:pPr>
            <a:r>
              <a:rPr lang="en-GB" sz="1200" b="1" i="1" kern="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-128"/>
              </a:rPr>
              <a:t>For more information on ‘How you are assessed and paid’ go to: </a:t>
            </a:r>
            <a:r>
              <a:rPr lang="en-GB" sz="1200" b="1" u="sng" dirty="0">
                <a:solidFill>
                  <a:srgbClr val="1900B0"/>
                </a:solidFill>
                <a:latin typeface="Trebuchet MS" panose="020B0603020202020204" pitchFamily="34" charset="0"/>
              </a:rPr>
              <a:t>https://www.gov.uk/student-finance</a:t>
            </a:r>
            <a:r>
              <a:rPr lang="en-GB" sz="1200" b="1" kern="0" dirty="0">
                <a:solidFill>
                  <a:srgbClr val="1900B0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6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687" y="3086274"/>
            <a:ext cx="8388351" cy="937894"/>
          </a:xfrm>
        </p:spPr>
        <p:txBody>
          <a:bodyPr>
            <a:normAutofit/>
          </a:bodyPr>
          <a:lstStyle/>
          <a:p>
            <a:pPr algn="ctr"/>
            <a:r>
              <a:rPr lang="en-GB" altLang="en-US" b="1" dirty="0" smtClean="0"/>
              <a:t>How you repay the loans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732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78" y="2229608"/>
            <a:ext cx="8691716" cy="4289179"/>
          </a:xfrm>
        </p:spPr>
        <p:txBody>
          <a:bodyPr/>
          <a:lstStyle/>
          <a:p>
            <a:pPr marL="431800" indent="-358775">
              <a:spcBef>
                <a:spcPts val="0"/>
              </a:spcBef>
            </a:pPr>
            <a:r>
              <a:rPr lang="en-GB" sz="1600" dirty="0">
                <a:cs typeface="Arial" pitchFamily="34" charset="0"/>
              </a:rPr>
              <a:t>You won’t make repayments until your income is </a:t>
            </a:r>
            <a:r>
              <a:rPr lang="en-GB" sz="1600" dirty="0">
                <a:solidFill>
                  <a:srgbClr val="FF0000"/>
                </a:solidFill>
                <a:cs typeface="Arial" pitchFamily="34" charset="0"/>
              </a:rPr>
              <a:t>over £21,000 </a:t>
            </a:r>
            <a:r>
              <a:rPr lang="en-GB" sz="1600" dirty="0">
                <a:cs typeface="Arial" pitchFamily="34" charset="0"/>
              </a:rPr>
              <a:t>a year.</a:t>
            </a:r>
          </a:p>
          <a:p>
            <a:pPr marL="431800" indent="-358775">
              <a:spcBef>
                <a:spcPts val="0"/>
              </a:spcBef>
            </a:pPr>
            <a:endParaRPr lang="en-GB" sz="1600" dirty="0">
              <a:cs typeface="Arial" pitchFamily="34" charset="0"/>
            </a:endParaRPr>
          </a:p>
          <a:p>
            <a:pPr marL="431800" indent="-358775">
              <a:spcBef>
                <a:spcPts val="0"/>
              </a:spcBef>
            </a:pPr>
            <a:r>
              <a:rPr lang="en-GB" sz="1600" dirty="0">
                <a:cs typeface="Arial" pitchFamily="34" charset="0"/>
              </a:rPr>
              <a:t>If you study a full-time course, you will be due to start repaying in the </a:t>
            </a:r>
            <a:r>
              <a:rPr lang="en-GB" sz="1600" dirty="0" smtClean="0">
                <a:cs typeface="Arial" pitchFamily="34" charset="0"/>
              </a:rPr>
              <a:t>April </a:t>
            </a:r>
            <a:r>
              <a:rPr lang="en-GB" sz="1600" i="1" dirty="0">
                <a:cs typeface="Arial" pitchFamily="34" charset="0"/>
              </a:rPr>
              <a:t>after</a:t>
            </a:r>
            <a:r>
              <a:rPr lang="en-GB" sz="1600" dirty="0">
                <a:cs typeface="Arial" pitchFamily="34" charset="0"/>
              </a:rPr>
              <a:t> graduating or leaving higher education</a:t>
            </a:r>
            <a:r>
              <a:rPr lang="en-GB" sz="1600" dirty="0" smtClean="0">
                <a:cs typeface="Arial" pitchFamily="34" charset="0"/>
              </a:rPr>
              <a:t>.</a:t>
            </a:r>
          </a:p>
          <a:p>
            <a:pPr marL="452438" indent="0">
              <a:spcBef>
                <a:spcPts val="0"/>
              </a:spcBef>
              <a:buNone/>
            </a:pP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pPr marL="452438" indent="-363538">
              <a:spcBef>
                <a:spcPts val="0"/>
              </a:spcBef>
            </a:pPr>
            <a:r>
              <a:rPr lang="en-GB" sz="1600" dirty="0">
                <a:ea typeface="ＭＳ Ｐゴシック" charset="-128"/>
              </a:rPr>
              <a:t>If you leave your course </a:t>
            </a:r>
            <a:r>
              <a:rPr lang="en-GB" sz="1600" b="1" dirty="0">
                <a:ea typeface="ＭＳ Ｐゴシック" charset="-128"/>
              </a:rPr>
              <a:t>during </a:t>
            </a:r>
            <a:r>
              <a:rPr lang="en-GB" sz="1600" dirty="0">
                <a:ea typeface="ＭＳ Ｐゴシック" charset="-128"/>
              </a:rPr>
              <a:t>the academic year you may have to repay any l</a:t>
            </a:r>
            <a:r>
              <a:rPr lang="en-GB" sz="1600" dirty="0" smtClean="0">
                <a:ea typeface="ＭＳ Ｐゴシック" charset="-128"/>
              </a:rPr>
              <a:t>oans/grants </a:t>
            </a:r>
            <a:r>
              <a:rPr lang="en-GB" sz="1600" b="1" dirty="0">
                <a:ea typeface="ＭＳ Ｐゴシック" charset="-128"/>
              </a:rPr>
              <a:t>immediately</a:t>
            </a:r>
            <a:r>
              <a:rPr lang="en-GB" sz="1600" dirty="0">
                <a:ea typeface="ＭＳ Ｐゴシック" charset="-128"/>
              </a:rPr>
              <a:t>.  You will </a:t>
            </a:r>
            <a:r>
              <a:rPr lang="en-GB" sz="1600" dirty="0" smtClean="0">
                <a:ea typeface="ＭＳ Ｐゴシック" charset="-128"/>
              </a:rPr>
              <a:t>also be </a:t>
            </a:r>
            <a:r>
              <a:rPr lang="en-GB" sz="1600" dirty="0">
                <a:ea typeface="ＭＳ Ｐゴシック" charset="-128"/>
              </a:rPr>
              <a:t>charged a percentage of the fees which a portion of your Tuition Fee Loan should cover</a:t>
            </a:r>
          </a:p>
          <a:p>
            <a:pPr marL="431800" indent="-358775">
              <a:spcBef>
                <a:spcPts val="0"/>
              </a:spcBef>
            </a:pPr>
            <a:endParaRPr lang="en-GB" sz="1600" dirty="0">
              <a:cs typeface="Arial" pitchFamily="34" charset="0"/>
            </a:endParaRPr>
          </a:p>
          <a:p>
            <a:pPr marL="431800" indent="-358775">
              <a:spcBef>
                <a:spcPts val="0"/>
              </a:spcBef>
            </a:pPr>
            <a:r>
              <a:rPr lang="en-GB" sz="1600" dirty="0">
                <a:cs typeface="Arial" pitchFamily="34" charset="0"/>
              </a:rPr>
              <a:t>You’ll repay 9% of your income over £21,000 and if you’re </a:t>
            </a:r>
            <a:r>
              <a:rPr lang="en-GB" sz="1600" dirty="0" smtClean="0">
                <a:cs typeface="Arial" pitchFamily="34" charset="0"/>
              </a:rPr>
              <a:t>employed - </a:t>
            </a:r>
            <a:r>
              <a:rPr lang="en-GB" sz="1600" dirty="0">
                <a:cs typeface="Arial" pitchFamily="34" charset="0"/>
              </a:rPr>
              <a:t>deductions will be made from your pay through the HMRC tax </a:t>
            </a:r>
            <a:r>
              <a:rPr lang="en-GB" sz="1600" dirty="0" smtClean="0">
                <a:cs typeface="Arial" pitchFamily="34" charset="0"/>
              </a:rPr>
              <a:t>system</a:t>
            </a:r>
            <a:endParaRPr lang="en-GB" sz="1600" dirty="0">
              <a:cs typeface="Arial" pitchFamily="34" charset="0"/>
            </a:endParaRPr>
          </a:p>
          <a:p>
            <a:pPr marL="431800" indent="-358775">
              <a:spcBef>
                <a:spcPts val="0"/>
              </a:spcBef>
            </a:pPr>
            <a:endParaRPr lang="en-GB" sz="1600" dirty="0" smtClean="0">
              <a:cs typeface="Arial" pitchFamily="34" charset="0"/>
            </a:endParaRPr>
          </a:p>
          <a:p>
            <a:pPr marL="452438" indent="-363538">
              <a:spcBef>
                <a:spcPts val="0"/>
              </a:spcBef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If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you 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move / work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overseas you will repay</a:t>
            </a:r>
            <a:r>
              <a:rPr lang="en-GB" sz="1600" dirty="0">
                <a:cs typeface="Arial" pitchFamily="34" charset="0"/>
              </a:rPr>
              <a:t> 9% of your earnings </a:t>
            </a:r>
            <a:r>
              <a:rPr lang="en-GB" sz="1600" dirty="0" smtClean="0">
                <a:cs typeface="Arial" pitchFamily="34" charset="0"/>
              </a:rPr>
              <a:t>over </a:t>
            </a:r>
            <a:r>
              <a:rPr lang="en-GB" sz="1600" dirty="0">
                <a:cs typeface="Arial" pitchFamily="34" charset="0"/>
              </a:rPr>
              <a:t>the repayment threshold for the country you are living in.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pPr marL="431800" indent="-358775">
              <a:spcBef>
                <a:spcPts val="0"/>
              </a:spcBef>
            </a:pPr>
            <a:endParaRPr lang="en-GB" sz="1600" dirty="0">
              <a:cs typeface="Arial" pitchFamily="34" charset="0"/>
            </a:endParaRPr>
          </a:p>
          <a:p>
            <a:pPr marL="431800" indent="-358775">
              <a:spcBef>
                <a:spcPts val="0"/>
              </a:spcBef>
            </a:pPr>
            <a:r>
              <a:rPr lang="en-GB" sz="1600" dirty="0">
                <a:ea typeface="ＭＳ Ｐゴシック" charset="-128"/>
              </a:rPr>
              <a:t>Repayments depend on what you </a:t>
            </a:r>
            <a:r>
              <a:rPr lang="en-GB" sz="1600" dirty="0">
                <a:solidFill>
                  <a:srgbClr val="FF0000"/>
                </a:solidFill>
                <a:ea typeface="ＭＳ Ｐゴシック" charset="-128"/>
              </a:rPr>
              <a:t>earn </a:t>
            </a:r>
            <a:r>
              <a:rPr lang="en-GB" sz="1600" dirty="0">
                <a:ea typeface="ＭＳ Ｐゴシック" charset="-128"/>
              </a:rPr>
              <a:t>not how much you owe so can be </a:t>
            </a:r>
            <a:r>
              <a:rPr lang="en-GB" sz="1600" dirty="0">
                <a:solidFill>
                  <a:srgbClr val="FF0000"/>
                </a:solidFill>
                <a:ea typeface="ＭＳ Ｐゴシック" charset="-128"/>
              </a:rPr>
              <a:t>deferred </a:t>
            </a:r>
            <a:r>
              <a:rPr lang="en-GB" sz="1600" dirty="0">
                <a:ea typeface="ＭＳ Ｐゴシック" charset="-128"/>
              </a:rPr>
              <a:t>each year if you </a:t>
            </a:r>
            <a:r>
              <a:rPr lang="en-GB" sz="1600" b="1" dirty="0">
                <a:ea typeface="ＭＳ Ｐゴシック" charset="-128"/>
              </a:rPr>
              <a:t>do not</a:t>
            </a:r>
            <a:r>
              <a:rPr lang="en-GB" sz="1600" dirty="0">
                <a:ea typeface="ＭＳ Ｐゴシック" charset="-128"/>
              </a:rPr>
              <a:t> earn over £21K </a:t>
            </a:r>
            <a:endParaRPr lang="en-GB" sz="1600" dirty="0" smtClean="0">
              <a:ea typeface="ＭＳ Ｐゴシック" charset="-128"/>
            </a:endParaRPr>
          </a:p>
          <a:p>
            <a:pPr marL="431800" indent="-358775">
              <a:spcBef>
                <a:spcPts val="0"/>
              </a:spcBef>
            </a:pP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pPr marL="431800" indent="-358775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Any outstanding loan balance will be written off </a:t>
            </a:r>
            <a:r>
              <a:rPr lang="en-GB" sz="1600" dirty="0">
                <a:solidFill>
                  <a:srgbClr val="FF0000"/>
                </a:solidFill>
                <a:cs typeface="Arial" pitchFamily="34" charset="0"/>
              </a:rPr>
              <a:t>30 years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after entering repayment.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3278" y="1546850"/>
            <a:ext cx="8388351" cy="584436"/>
          </a:xfrm>
        </p:spPr>
        <p:txBody>
          <a:bodyPr>
            <a:noAutofit/>
          </a:bodyPr>
          <a:lstStyle/>
          <a:p>
            <a:r>
              <a:rPr lang="en-GB" b="1" dirty="0" smtClean="0"/>
              <a:t>Repaying your loans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97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2843" y="1550898"/>
            <a:ext cx="8388351" cy="937894"/>
          </a:xfrm>
        </p:spPr>
        <p:txBody>
          <a:bodyPr/>
          <a:lstStyle/>
          <a:p>
            <a:r>
              <a:rPr lang="en-GB" b="1" dirty="0" smtClean="0"/>
              <a:t>Loan repayment figures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29544"/>
              </p:ext>
            </p:extLst>
          </p:nvPr>
        </p:nvGraphicFramePr>
        <p:xfrm>
          <a:off x="486799" y="2300751"/>
          <a:ext cx="8180437" cy="3553758"/>
        </p:xfrm>
        <a:graphic>
          <a:graphicData uri="http://schemas.openxmlformats.org/drawingml/2006/table">
            <a:tbl>
              <a:tblPr/>
              <a:tblGrid>
                <a:gridCol w="2097278"/>
                <a:gridCol w="3168866"/>
                <a:gridCol w="2914293"/>
              </a:tblGrid>
              <a:tr h="83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Your Annual Salary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3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Salary amount from which 9% is deducted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3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Approximate amount you repay each MONTH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£21,000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3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£22,000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3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£1,000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£7.50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£30,000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3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£9,000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£67.50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£40,000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3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£19,000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£142.00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£50,000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3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£29,000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£217.00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61634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  <a:defRPr/>
            </a:pPr>
            <a:r>
              <a:rPr lang="en-GB" sz="1400" dirty="0">
                <a:latin typeface="Trebuchet MS" panose="020B0603020202020204" pitchFamily="34" charset="0"/>
              </a:rPr>
              <a:t>Go to: </a:t>
            </a:r>
            <a:r>
              <a:rPr lang="en-GB" sz="1400" dirty="0">
                <a:solidFill>
                  <a:srgbClr val="1900B0"/>
                </a:solidFill>
                <a:latin typeface="Trebuchet MS" panose="020B0603020202020204" pitchFamily="34" charset="0"/>
              </a:rPr>
              <a:t>www.studentloanrepayment.co.uk</a:t>
            </a:r>
            <a:r>
              <a:rPr lang="en-GB" sz="1400" b="1" dirty="0">
                <a:solidFill>
                  <a:srgbClr val="1900B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>
                <a:latin typeface="Trebuchet MS" panose="020B0603020202020204" pitchFamily="34" charset="0"/>
              </a:rPr>
              <a:t>for full information on interest rates and repayments</a:t>
            </a:r>
          </a:p>
        </p:txBody>
      </p:sp>
    </p:spTree>
    <p:extLst>
      <p:ext uri="{BB962C8B-B14F-4D97-AF65-F5344CB8AC3E}">
        <p14:creationId xmlns:p14="http://schemas.microsoft.com/office/powerpoint/2010/main" val="29527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61" y="2980734"/>
            <a:ext cx="8393112" cy="937894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Other Sources of Funding </a:t>
            </a:r>
            <a:br>
              <a:rPr lang="en-GB" b="1" dirty="0" smtClean="0"/>
            </a:br>
            <a:r>
              <a:rPr lang="en-GB" b="1" dirty="0" smtClean="0"/>
              <a:t>from the University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67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20" y="1511569"/>
            <a:ext cx="8393112" cy="937894"/>
          </a:xfrm>
        </p:spPr>
        <p:txBody>
          <a:bodyPr/>
          <a:lstStyle/>
          <a:p>
            <a:r>
              <a:rPr lang="en-GB" b="1" dirty="0" smtClean="0"/>
              <a:t>This session will cover: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78" y="2449463"/>
            <a:ext cx="8393112" cy="3631686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What funding you can apply for </a:t>
            </a:r>
            <a:r>
              <a:rPr lang="en-GB" altLang="en-US" dirty="0"/>
              <a:t> 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US" altLang="en-US" dirty="0"/>
              <a:t>How you apply and are assessed for your funding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How and when you repay your </a:t>
            </a:r>
            <a:r>
              <a:rPr lang="en-US" altLang="en-US" dirty="0" smtClean="0"/>
              <a:t>loans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University funds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Contact Information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556191"/>
            <a:ext cx="8608602" cy="93789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Southampton Solent University Bursary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9501"/>
            <a:ext cx="8927690" cy="3414391"/>
          </a:xfrm>
        </p:spPr>
        <p:txBody>
          <a:bodyPr/>
          <a:lstStyle/>
          <a:p>
            <a:pPr marL="696913" indent="-342900" defTabSz="184150">
              <a:defRPr/>
            </a:pPr>
            <a:r>
              <a:rPr lang="en-GB" sz="2000" kern="0" dirty="0" smtClean="0"/>
              <a:t>This </a:t>
            </a:r>
            <a:r>
              <a:rPr lang="en-GB" sz="2000" kern="0" dirty="0"/>
              <a:t>is a </a:t>
            </a:r>
            <a:r>
              <a:rPr lang="en-GB" sz="2000" b="1" kern="0" dirty="0">
                <a:solidFill>
                  <a:srgbClr val="FF0000"/>
                </a:solidFill>
              </a:rPr>
              <a:t>non-repayable</a:t>
            </a:r>
            <a:r>
              <a:rPr lang="en-GB" sz="2000" kern="0" dirty="0"/>
              <a:t> bursary for course costs and equipment </a:t>
            </a:r>
            <a:r>
              <a:rPr lang="en-GB" sz="2000" b="1" kern="0" dirty="0"/>
              <a:t>in </a:t>
            </a:r>
            <a:r>
              <a:rPr lang="en-GB" sz="2000" b="1" kern="0" dirty="0" smtClean="0"/>
              <a:t>addition</a:t>
            </a:r>
            <a:r>
              <a:rPr lang="en-GB" sz="2000" kern="0" dirty="0" smtClean="0"/>
              <a:t> </a:t>
            </a:r>
            <a:r>
              <a:rPr lang="en-GB" sz="2000" kern="0" dirty="0"/>
              <a:t>to your student </a:t>
            </a:r>
            <a:r>
              <a:rPr lang="en-GB" sz="2000" kern="0" dirty="0" smtClean="0"/>
              <a:t>loans/grants</a:t>
            </a:r>
          </a:p>
          <a:p>
            <a:pPr marL="696913" indent="-342900" defTabSz="184150">
              <a:defRPr/>
            </a:pPr>
            <a:endParaRPr lang="en-GB" sz="2000" kern="0" dirty="0" smtClean="0"/>
          </a:p>
          <a:p>
            <a:pPr marL="696913" indent="-342900" defTabSz="184150">
              <a:defRPr/>
            </a:pPr>
            <a:r>
              <a:rPr lang="en-GB" sz="2000" b="1" kern="0" dirty="0"/>
              <a:t>Applications </a:t>
            </a:r>
            <a:r>
              <a:rPr lang="en-GB" sz="2000" b="1" kern="0" dirty="0" smtClean="0"/>
              <a:t>are </a:t>
            </a:r>
            <a:r>
              <a:rPr lang="en-GB" sz="2000" b="1" kern="0" dirty="0"/>
              <a:t>made via Student Finance England</a:t>
            </a:r>
          </a:p>
          <a:p>
            <a:pPr marL="696913" indent="-342900" defTabSz="184150">
              <a:defRPr/>
            </a:pPr>
            <a:endParaRPr lang="en-GB" sz="2000" kern="0" dirty="0"/>
          </a:p>
          <a:p>
            <a:pPr marL="696913" indent="-342900" defTabSz="184150">
              <a:defRPr/>
            </a:pPr>
            <a:r>
              <a:rPr lang="en-GB" sz="2000" kern="0" dirty="0" smtClean="0"/>
              <a:t>It </a:t>
            </a:r>
            <a:r>
              <a:rPr lang="en-GB" sz="2000" kern="0" dirty="0"/>
              <a:t>is assessed </a:t>
            </a:r>
            <a:r>
              <a:rPr lang="en-GB" sz="2000" kern="0" dirty="0" smtClean="0"/>
              <a:t>based on </a:t>
            </a:r>
            <a:r>
              <a:rPr lang="en-GB" sz="2000" kern="0" dirty="0"/>
              <a:t>family income </a:t>
            </a:r>
            <a:r>
              <a:rPr lang="en-GB" sz="2000" b="1" kern="0" dirty="0">
                <a:solidFill>
                  <a:srgbClr val="FF0000"/>
                </a:solidFill>
              </a:rPr>
              <a:t>below £25k </a:t>
            </a:r>
            <a:endParaRPr lang="en-GB" sz="2000" b="1" kern="0" dirty="0" smtClean="0">
              <a:solidFill>
                <a:srgbClr val="FF0000"/>
              </a:solidFill>
            </a:endParaRPr>
          </a:p>
          <a:p>
            <a:pPr marL="696913" indent="-342900" defTabSz="184150">
              <a:defRPr/>
            </a:pPr>
            <a:endParaRPr lang="en-GB" sz="2000" b="1" kern="0" dirty="0">
              <a:solidFill>
                <a:srgbClr val="FF0000"/>
              </a:solidFill>
            </a:endParaRPr>
          </a:p>
          <a:p>
            <a:pPr marL="696913" indent="-342900" defTabSz="184150">
              <a:defRPr/>
            </a:pPr>
            <a:r>
              <a:rPr lang="en-GB" sz="2000" kern="0" dirty="0" smtClean="0"/>
              <a:t>The award is </a:t>
            </a:r>
            <a:r>
              <a:rPr lang="en-GB" sz="2000" b="1" kern="0" dirty="0" smtClean="0">
                <a:solidFill>
                  <a:srgbClr val="FF0000"/>
                </a:solidFill>
              </a:rPr>
              <a:t>£500 </a:t>
            </a:r>
            <a:r>
              <a:rPr lang="en-GB" sz="2000" kern="0" dirty="0">
                <a:solidFill>
                  <a:srgbClr val="000003"/>
                </a:solidFill>
              </a:rPr>
              <a:t>in total split into two instalments of £250 paid directly to </a:t>
            </a:r>
            <a:r>
              <a:rPr lang="en-GB" sz="2000" kern="0" dirty="0" smtClean="0">
                <a:solidFill>
                  <a:srgbClr val="000003"/>
                </a:solidFill>
              </a:rPr>
              <a:t>the student </a:t>
            </a:r>
            <a:r>
              <a:rPr lang="en-GB" sz="2000" kern="0" dirty="0" smtClean="0"/>
              <a:t>in Feb </a:t>
            </a:r>
            <a:r>
              <a:rPr lang="en-GB" sz="2000" kern="0" dirty="0"/>
              <a:t>&amp; May </a:t>
            </a:r>
            <a:r>
              <a:rPr lang="en-GB" sz="2000" kern="0" dirty="0" smtClean="0"/>
              <a:t>2017.</a:t>
            </a:r>
          </a:p>
          <a:p>
            <a:pPr marL="696913" indent="-342900" defTabSz="184150">
              <a:defRPr/>
            </a:pPr>
            <a:endParaRPr lang="en-GB" sz="2000" b="1" kern="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9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7" y="1526906"/>
            <a:ext cx="8672326" cy="93789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Foundation Level Tuition Fee Waiver and Bursary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666" y="2624140"/>
            <a:ext cx="9024021" cy="3414391"/>
          </a:xfrm>
        </p:spPr>
        <p:txBody>
          <a:bodyPr/>
          <a:lstStyle/>
          <a:p>
            <a:pPr lvl="1"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This </a:t>
            </a:r>
            <a:r>
              <a:rPr lang="en-GB" altLang="en-US" sz="1800" dirty="0">
                <a:solidFill>
                  <a:srgbClr val="000000"/>
                </a:solidFill>
              </a:rPr>
              <a:t>is a </a:t>
            </a:r>
            <a:r>
              <a:rPr lang="en-GB" altLang="en-US" sz="1800" dirty="0">
                <a:solidFill>
                  <a:srgbClr val="FF0000"/>
                </a:solidFill>
              </a:rPr>
              <a:t>Tuition Fee waiver </a:t>
            </a:r>
            <a:r>
              <a:rPr lang="en-GB" altLang="en-US" sz="1800" dirty="0">
                <a:solidFill>
                  <a:srgbClr val="000000"/>
                </a:solidFill>
              </a:rPr>
              <a:t>for the </a:t>
            </a:r>
            <a:r>
              <a:rPr lang="en-GB" altLang="en-US" sz="1800" b="1" dirty="0">
                <a:solidFill>
                  <a:srgbClr val="000000"/>
                </a:solidFill>
              </a:rPr>
              <a:t>foundation year only </a:t>
            </a:r>
            <a:r>
              <a:rPr lang="en-GB" altLang="en-US" sz="1800" dirty="0">
                <a:solidFill>
                  <a:srgbClr val="000000"/>
                </a:solidFill>
              </a:rPr>
              <a:t>and includes a </a:t>
            </a:r>
            <a:r>
              <a:rPr lang="en-GB" altLang="en-US" sz="1800" dirty="0">
                <a:solidFill>
                  <a:srgbClr val="FF0000"/>
                </a:solidFill>
              </a:rPr>
              <a:t>non-repayable</a:t>
            </a:r>
            <a:r>
              <a:rPr lang="en-GB" altLang="en-US" sz="1800" dirty="0">
                <a:solidFill>
                  <a:srgbClr val="000000"/>
                </a:solidFill>
              </a:rPr>
              <a:t> cash payment of </a:t>
            </a:r>
            <a:r>
              <a:rPr lang="en-GB" altLang="en-US" sz="1800" dirty="0">
                <a:solidFill>
                  <a:srgbClr val="FF0000"/>
                </a:solidFill>
              </a:rPr>
              <a:t>£1000 </a:t>
            </a:r>
            <a:r>
              <a:rPr lang="en-GB" altLang="en-US" sz="1800" dirty="0">
                <a:solidFill>
                  <a:srgbClr val="000000"/>
                </a:solidFill>
              </a:rPr>
              <a:t>to assist with course costs (given in two instalments of £500 </a:t>
            </a:r>
            <a:r>
              <a:rPr lang="en-GB" altLang="en-US" sz="1800" dirty="0" smtClean="0">
                <a:solidFill>
                  <a:srgbClr val="000000"/>
                </a:solidFill>
              </a:rPr>
              <a:t>in </a:t>
            </a:r>
            <a:r>
              <a:rPr lang="en-GB" altLang="en-US" sz="1800" dirty="0">
                <a:solidFill>
                  <a:srgbClr val="000000"/>
                </a:solidFill>
              </a:rPr>
              <a:t>Feb and May 2017) </a:t>
            </a:r>
            <a:endParaRPr lang="en-GB" alt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GB" alt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sz="1800" b="1" dirty="0"/>
              <a:t>Applications are made via Student Finance England </a:t>
            </a:r>
            <a:r>
              <a:rPr lang="en-GB" sz="1800" b="1" u="sng" dirty="0">
                <a:solidFill>
                  <a:srgbClr val="FF0000"/>
                </a:solidFill>
              </a:rPr>
              <a:t>and</a:t>
            </a:r>
            <a:r>
              <a:rPr lang="en-GB" sz="1800" b="1" dirty="0"/>
              <a:t> the University</a:t>
            </a:r>
          </a:p>
          <a:p>
            <a:pPr lvl="1">
              <a:defRPr/>
            </a:pPr>
            <a:endParaRPr lang="en-GB" alt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It is for </a:t>
            </a:r>
            <a:r>
              <a:rPr lang="en-GB" altLang="en-US" sz="1800" dirty="0">
                <a:solidFill>
                  <a:srgbClr val="000000"/>
                </a:solidFill>
              </a:rPr>
              <a:t>eligible </a:t>
            </a:r>
            <a:r>
              <a:rPr lang="en-GB" altLang="en-US" sz="1800" b="1" dirty="0">
                <a:solidFill>
                  <a:srgbClr val="FF0000"/>
                </a:solidFill>
              </a:rPr>
              <a:t>new</a:t>
            </a:r>
            <a:r>
              <a:rPr lang="en-GB" altLang="en-US" sz="1800" dirty="0">
                <a:solidFill>
                  <a:srgbClr val="000000"/>
                </a:solidFill>
              </a:rPr>
              <a:t> students on a </a:t>
            </a:r>
            <a:r>
              <a:rPr lang="en-GB" altLang="en-US" sz="1800" dirty="0"/>
              <a:t>full time </a:t>
            </a:r>
            <a:r>
              <a:rPr lang="en-GB" altLang="en-US" sz="1800" b="1" dirty="0">
                <a:solidFill>
                  <a:srgbClr val="FF0000"/>
                </a:solidFill>
              </a:rPr>
              <a:t>foundation year </a:t>
            </a:r>
            <a:r>
              <a:rPr lang="en-GB" altLang="en-US" sz="1800" dirty="0">
                <a:solidFill>
                  <a:srgbClr val="000000"/>
                </a:solidFill>
              </a:rPr>
              <a:t>(Level 0 of an undergraduate course) </a:t>
            </a:r>
            <a:r>
              <a:rPr lang="en-GB" altLang="en-US" sz="1800" dirty="0" smtClean="0">
                <a:solidFill>
                  <a:srgbClr val="000000"/>
                </a:solidFill>
              </a:rPr>
              <a:t>with no </a:t>
            </a:r>
            <a:r>
              <a:rPr lang="en-GB" altLang="en-US" sz="1800" dirty="0">
                <a:solidFill>
                  <a:srgbClr val="000000"/>
                </a:solidFill>
              </a:rPr>
              <a:t>previous experience of studying for an undergraduate award.</a:t>
            </a:r>
          </a:p>
          <a:p>
            <a:pPr lvl="1"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Household income must be </a:t>
            </a:r>
            <a:r>
              <a:rPr lang="en-GB" altLang="en-US" sz="1800" dirty="0">
                <a:solidFill>
                  <a:srgbClr val="FF0000"/>
                </a:solidFill>
              </a:rPr>
              <a:t>under £25K</a:t>
            </a:r>
          </a:p>
          <a:p>
            <a:pPr>
              <a:defRPr/>
            </a:pPr>
            <a:endParaRPr lang="en-GB" altLang="en-US" sz="11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Students </a:t>
            </a:r>
            <a:r>
              <a:rPr lang="en-GB" altLang="en-US" sz="1800" dirty="0">
                <a:solidFill>
                  <a:srgbClr val="000000"/>
                </a:solidFill>
              </a:rPr>
              <a:t>who get this award </a:t>
            </a:r>
            <a:r>
              <a:rPr lang="en-GB" altLang="en-US" sz="1800" b="1" dirty="0">
                <a:solidFill>
                  <a:srgbClr val="000000"/>
                </a:solidFill>
              </a:rPr>
              <a:t>cannot </a:t>
            </a:r>
            <a:r>
              <a:rPr lang="en-GB" altLang="en-US" sz="1800" dirty="0">
                <a:solidFill>
                  <a:srgbClr val="000000"/>
                </a:solidFill>
              </a:rPr>
              <a:t>get the University Bursary at the same </a:t>
            </a:r>
            <a:r>
              <a:rPr lang="en-GB" altLang="en-US" sz="1800" dirty="0" smtClean="0">
                <a:solidFill>
                  <a:srgbClr val="000000"/>
                </a:solidFill>
              </a:rPr>
              <a:t>time.</a:t>
            </a:r>
            <a:endParaRPr lang="en-GB" altLang="en-US" sz="1600" dirty="0">
              <a:solidFill>
                <a:srgbClr val="00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16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544786"/>
            <a:ext cx="8393112" cy="569149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University Grants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230845"/>
            <a:ext cx="8602490" cy="415029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800" kern="0" dirty="0"/>
              <a:t>Once you have enrolled onto your course you may be able to apply for more (</a:t>
            </a:r>
            <a:r>
              <a:rPr lang="en-GB" sz="1800" kern="0" dirty="0">
                <a:solidFill>
                  <a:srgbClr val="FF0000"/>
                </a:solidFill>
              </a:rPr>
              <a:t>non-repayable</a:t>
            </a:r>
            <a:r>
              <a:rPr lang="en-GB" sz="1800" kern="0" dirty="0"/>
              <a:t>) funding from the university (subject to eligibility criteria):</a:t>
            </a:r>
          </a:p>
          <a:p>
            <a:pPr marL="0" indent="0">
              <a:buFontTx/>
              <a:buNone/>
              <a:defRPr/>
            </a:pPr>
            <a:endParaRPr lang="en-GB" sz="900" b="1" kern="0" dirty="0"/>
          </a:p>
          <a:p>
            <a:pPr>
              <a:defRPr/>
            </a:pPr>
            <a:r>
              <a:rPr lang="en-GB" sz="2000" b="1" kern="0" dirty="0">
                <a:solidFill>
                  <a:srgbClr val="FF0000"/>
                </a:solidFill>
              </a:rPr>
              <a:t>Solent Access to Learning Fund </a:t>
            </a:r>
            <a:r>
              <a:rPr lang="en-GB" sz="1800" b="1" kern="0" dirty="0">
                <a:solidFill>
                  <a:srgbClr val="FF0000"/>
                </a:solidFill>
              </a:rPr>
              <a:t>– </a:t>
            </a:r>
            <a:r>
              <a:rPr lang="en-GB" sz="1800" kern="0" dirty="0" smtClean="0"/>
              <a:t>general financial hardship</a:t>
            </a:r>
            <a:endParaRPr lang="en-GB" sz="1800" b="1" kern="0" dirty="0"/>
          </a:p>
          <a:p>
            <a:pPr>
              <a:defRPr/>
            </a:pPr>
            <a:r>
              <a:rPr lang="en-GB" sz="2000" b="1" kern="0" dirty="0">
                <a:solidFill>
                  <a:srgbClr val="FF0000"/>
                </a:solidFill>
              </a:rPr>
              <a:t>Solent Course Costs </a:t>
            </a:r>
            <a:r>
              <a:rPr lang="en-GB" sz="2000" b="1" kern="0" dirty="0" smtClean="0">
                <a:solidFill>
                  <a:srgbClr val="FF0000"/>
                </a:solidFill>
              </a:rPr>
              <a:t>Grant – </a:t>
            </a:r>
            <a:r>
              <a:rPr lang="en-GB" sz="1800" kern="0" dirty="0" smtClean="0"/>
              <a:t>help with </a:t>
            </a:r>
            <a:r>
              <a:rPr lang="en-GB" sz="1800" b="1" kern="0" dirty="0" smtClean="0"/>
              <a:t>compulsory</a:t>
            </a:r>
            <a:r>
              <a:rPr lang="en-GB" sz="1800" kern="0" dirty="0" smtClean="0"/>
              <a:t> course costs</a:t>
            </a:r>
            <a:r>
              <a:rPr lang="en-GB" sz="2000" b="1" kern="0" dirty="0" smtClean="0"/>
              <a:t> </a:t>
            </a:r>
          </a:p>
          <a:p>
            <a:pPr>
              <a:defRPr/>
            </a:pPr>
            <a:r>
              <a:rPr lang="en-GB" sz="2000" b="1" kern="0" dirty="0">
                <a:solidFill>
                  <a:srgbClr val="FF0000"/>
                </a:solidFill>
              </a:rPr>
              <a:t>Unpaid Work Experience / Placement </a:t>
            </a:r>
            <a:r>
              <a:rPr lang="en-GB" sz="2000" b="1" kern="0" dirty="0" smtClean="0">
                <a:solidFill>
                  <a:srgbClr val="FF0000"/>
                </a:solidFill>
              </a:rPr>
              <a:t>Grant </a:t>
            </a:r>
            <a:r>
              <a:rPr lang="en-GB" sz="1600" b="1" kern="0" dirty="0" smtClean="0">
                <a:solidFill>
                  <a:srgbClr val="FF0000"/>
                </a:solidFill>
              </a:rPr>
              <a:t>– </a:t>
            </a:r>
            <a:r>
              <a:rPr lang="en-GB" sz="1800" kern="0" dirty="0" smtClean="0"/>
              <a:t>help with costs incurred</a:t>
            </a:r>
          </a:p>
          <a:p>
            <a:pPr>
              <a:defRPr/>
            </a:pPr>
            <a:r>
              <a:rPr lang="en-GB" sz="2000" b="1" kern="0" dirty="0" smtClean="0">
                <a:solidFill>
                  <a:srgbClr val="FF0000"/>
                </a:solidFill>
              </a:rPr>
              <a:t>Bursaries</a:t>
            </a:r>
            <a:r>
              <a:rPr lang="en-GB" sz="1800" kern="0" dirty="0" smtClean="0"/>
              <a:t> for students: </a:t>
            </a:r>
          </a:p>
          <a:p>
            <a:pPr marL="444500" indent="-258763">
              <a:buFont typeface="Wingdings" panose="05000000000000000000" pitchFamily="2" charset="2"/>
              <a:buChar char="ü"/>
              <a:defRPr/>
            </a:pPr>
            <a:r>
              <a:rPr lang="en-GB" sz="1800" kern="0" dirty="0"/>
              <a:t>who are </a:t>
            </a:r>
            <a:r>
              <a:rPr lang="en-GB" sz="1800" b="1" kern="0" dirty="0" smtClean="0"/>
              <a:t>Care Leavers</a:t>
            </a:r>
            <a:r>
              <a:rPr lang="en-GB" sz="1800" kern="0" dirty="0" smtClean="0"/>
              <a:t>; </a:t>
            </a:r>
          </a:p>
          <a:p>
            <a:pPr marL="444500" indent="-258763">
              <a:buFont typeface="Wingdings" panose="05000000000000000000" pitchFamily="2" charset="2"/>
              <a:buChar char="ü"/>
              <a:defRPr/>
            </a:pPr>
            <a:r>
              <a:rPr lang="en-GB" sz="1800" kern="0" dirty="0" smtClean="0"/>
              <a:t>who have been in a </a:t>
            </a:r>
            <a:r>
              <a:rPr lang="en-GB" sz="1800" b="1" kern="0" dirty="0" smtClean="0"/>
              <a:t>Foyer</a:t>
            </a:r>
            <a:r>
              <a:rPr lang="en-GB" sz="1800" kern="0" dirty="0" smtClean="0"/>
              <a:t> or </a:t>
            </a:r>
            <a:r>
              <a:rPr lang="en-GB" sz="1800" b="1" kern="0" dirty="0" smtClean="0"/>
              <a:t>Supported Accommodation</a:t>
            </a:r>
            <a:r>
              <a:rPr lang="en-GB" sz="1800" kern="0" dirty="0" smtClean="0"/>
              <a:t>; </a:t>
            </a:r>
          </a:p>
          <a:p>
            <a:pPr marL="444500" indent="-258763">
              <a:buFont typeface="Wingdings" panose="05000000000000000000" pitchFamily="2" charset="2"/>
              <a:buChar char="ü"/>
              <a:defRPr/>
            </a:pPr>
            <a:r>
              <a:rPr lang="en-GB" sz="1800" kern="0" dirty="0" smtClean="0"/>
              <a:t>who are </a:t>
            </a:r>
            <a:r>
              <a:rPr lang="en-GB" sz="1800" b="1" kern="0" dirty="0" smtClean="0"/>
              <a:t>estranged</a:t>
            </a:r>
            <a:r>
              <a:rPr lang="en-GB" sz="1800" kern="0" dirty="0" smtClean="0"/>
              <a:t> from their parents</a:t>
            </a:r>
          </a:p>
          <a:p>
            <a:pPr marL="444500" indent="-258763">
              <a:buFont typeface="Wingdings" panose="05000000000000000000" pitchFamily="2" charset="2"/>
              <a:buChar char="ü"/>
              <a:defRPr/>
            </a:pPr>
            <a:r>
              <a:rPr lang="en-GB" sz="1800" kern="0" dirty="0" smtClean="0"/>
              <a:t>who have significant </a:t>
            </a:r>
            <a:r>
              <a:rPr lang="en-GB" sz="1800" b="1" kern="0" dirty="0" smtClean="0"/>
              <a:t>caring responsibilities </a:t>
            </a:r>
            <a:r>
              <a:rPr lang="en-GB" sz="1800" kern="0" dirty="0" smtClean="0"/>
              <a:t>for an adult family member. </a:t>
            </a:r>
            <a:endParaRPr lang="en-GB" sz="1800" kern="0" dirty="0"/>
          </a:p>
          <a:p>
            <a:pPr>
              <a:defRPr/>
            </a:pPr>
            <a:endParaRPr lang="en-GB" sz="1800" kern="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095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88791" y="3105939"/>
            <a:ext cx="8388351" cy="937894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How to budget your finances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798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48" y="2212258"/>
            <a:ext cx="8388351" cy="392184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800" b="1" i="1" kern="0" dirty="0"/>
              <a:t>Before</a:t>
            </a:r>
            <a:r>
              <a:rPr lang="en-GB" sz="1800" kern="0" dirty="0"/>
              <a:t> starting </a:t>
            </a:r>
            <a:r>
              <a:rPr lang="en-GB" sz="1800" kern="0" dirty="0" smtClean="0"/>
              <a:t>university it’s </a:t>
            </a:r>
            <a:r>
              <a:rPr lang="en-GB" sz="1800" kern="0" dirty="0"/>
              <a:t>important to think about the costs you are likely to face and how to manage your money.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1200" b="1" kern="0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GB" sz="1800" kern="0" dirty="0"/>
              <a:t>You will need to work out a </a:t>
            </a:r>
            <a:r>
              <a:rPr lang="en-GB" sz="1800" kern="0" dirty="0" smtClean="0"/>
              <a:t>budget</a:t>
            </a:r>
            <a:r>
              <a:rPr lang="en-GB" sz="1800" kern="0" dirty="0" smtClean="0">
                <a:solidFill>
                  <a:srgbClr val="FF0000"/>
                </a:solidFill>
              </a:rPr>
              <a:t>* </a:t>
            </a:r>
            <a:r>
              <a:rPr lang="en-GB" sz="1800" kern="0" dirty="0"/>
              <a:t>to pay for </a:t>
            </a:r>
            <a:r>
              <a:rPr lang="en-GB" sz="1800" kern="0" dirty="0" smtClean="0"/>
              <a:t>essentials such </a:t>
            </a:r>
            <a:r>
              <a:rPr lang="en-GB" sz="1800" kern="0" dirty="0"/>
              <a:t>as</a:t>
            </a:r>
            <a:r>
              <a:rPr lang="en-GB" sz="1800" kern="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1800" kern="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kern="0" dirty="0" smtClean="0"/>
              <a:t>Accommodation</a:t>
            </a:r>
            <a:r>
              <a:rPr lang="en-GB" kern="0" dirty="0"/>
              <a:t>,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kern="0" dirty="0"/>
              <a:t>Gas/electricity,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kern="0" dirty="0"/>
              <a:t>Food and drink</a:t>
            </a:r>
          </a:p>
          <a:p>
            <a:pPr algn="ctr">
              <a:lnSpc>
                <a:spcPct val="100000"/>
              </a:lnSpc>
              <a:defRPr/>
            </a:pPr>
            <a:r>
              <a:rPr lang="en-GB" kern="0" dirty="0"/>
              <a:t>Mobile phone</a:t>
            </a:r>
          </a:p>
          <a:p>
            <a:pPr algn="ctr">
              <a:lnSpc>
                <a:spcPct val="100000"/>
              </a:lnSpc>
              <a:defRPr/>
            </a:pPr>
            <a:r>
              <a:rPr lang="en-GB" kern="0" dirty="0"/>
              <a:t>Books and study materials</a:t>
            </a:r>
          </a:p>
          <a:p>
            <a:pPr algn="ctr">
              <a:lnSpc>
                <a:spcPct val="100000"/>
              </a:lnSpc>
              <a:defRPr/>
            </a:pPr>
            <a:r>
              <a:rPr lang="en-GB" kern="0" dirty="0"/>
              <a:t>Sports, leisure and social </a:t>
            </a:r>
            <a:r>
              <a:rPr lang="en-GB" kern="0" dirty="0" smtClean="0"/>
              <a:t>activities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en-GB" sz="100" kern="0" dirty="0" smtClean="0"/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* </a:t>
            </a:r>
            <a:r>
              <a:rPr lang="en-GB" sz="1800" i="1" dirty="0" smtClean="0">
                <a:solidFill>
                  <a:srgbClr val="FF0000"/>
                </a:solidFill>
              </a:rPr>
              <a:t>We recommend you budget your income over 40 weeks on average.</a:t>
            </a:r>
            <a:endParaRPr lang="en-GB" sz="1800" i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49" y="1560730"/>
            <a:ext cx="8388351" cy="651528"/>
          </a:xfrm>
        </p:spPr>
        <p:txBody>
          <a:bodyPr>
            <a:normAutofit/>
          </a:bodyPr>
          <a:lstStyle/>
          <a:p>
            <a:r>
              <a:rPr lang="en-GB" b="1" dirty="0" smtClean="0"/>
              <a:t>Budgeting your finances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1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48" y="2340077"/>
            <a:ext cx="8388351" cy="361153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kern="0" dirty="0"/>
              <a:t>Depending on your circumstances you may need to</a:t>
            </a:r>
            <a:r>
              <a:rPr lang="en-GB" kern="0" dirty="0" smtClean="0"/>
              <a:t>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b="1" kern="0" dirty="0"/>
          </a:p>
          <a:p>
            <a:pPr marL="285750" indent="-285750" algn="ctr">
              <a:lnSpc>
                <a:spcPct val="150000"/>
              </a:lnSpc>
              <a:defRPr/>
            </a:pPr>
            <a:r>
              <a:rPr lang="en-GB" kern="0" dirty="0"/>
              <a:t>Get part-time </a:t>
            </a:r>
            <a:r>
              <a:rPr lang="en-GB" kern="0" dirty="0" smtClean="0"/>
              <a:t>work</a:t>
            </a:r>
            <a:endParaRPr lang="en-GB" kern="0" dirty="0"/>
          </a:p>
          <a:p>
            <a:pPr marL="285750" indent="-285750" algn="ctr">
              <a:lnSpc>
                <a:spcPct val="150000"/>
              </a:lnSpc>
              <a:defRPr/>
            </a:pPr>
            <a:r>
              <a:rPr lang="en-GB" kern="0" dirty="0"/>
              <a:t>Ask your parents/family for help</a:t>
            </a:r>
          </a:p>
          <a:p>
            <a:pPr marL="285750" indent="-285750" algn="ctr">
              <a:lnSpc>
                <a:spcPct val="150000"/>
              </a:lnSpc>
              <a:defRPr/>
            </a:pPr>
            <a:r>
              <a:rPr lang="en-GB" kern="0" dirty="0"/>
              <a:t>Open a student bank account with </a:t>
            </a:r>
            <a:r>
              <a:rPr lang="en-GB" kern="0" dirty="0" smtClean="0"/>
              <a:t>an 0% interest overdraft facility</a:t>
            </a:r>
          </a:p>
          <a:p>
            <a:pPr marL="285750" indent="-285750" algn="ctr">
              <a:lnSpc>
                <a:spcPct val="150000"/>
              </a:lnSpc>
              <a:defRPr/>
            </a:pPr>
            <a:r>
              <a:rPr lang="en-GB" kern="0" dirty="0" smtClean="0"/>
              <a:t>Check you’re getting the correct funding you are entitled to</a:t>
            </a:r>
            <a:endParaRPr lang="en-GB" kern="0" dirty="0"/>
          </a:p>
          <a:p>
            <a:pPr marL="285750" indent="-285750" algn="ctr">
              <a:lnSpc>
                <a:spcPct val="150000"/>
              </a:lnSpc>
              <a:defRPr/>
            </a:pPr>
            <a:r>
              <a:rPr lang="en-GB" kern="0" dirty="0"/>
              <a:t>Apply to any grants from the </a:t>
            </a:r>
            <a:r>
              <a:rPr lang="en-GB" kern="0" dirty="0" smtClean="0"/>
              <a:t>university you may be eligible for</a:t>
            </a:r>
          </a:p>
          <a:p>
            <a:pPr algn="ctr">
              <a:defRPr/>
            </a:pPr>
            <a:r>
              <a:rPr lang="en-GB" kern="0" dirty="0" smtClean="0"/>
              <a:t>Ask for help!</a:t>
            </a:r>
            <a:endParaRPr lang="en-GB" kern="0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47" y="1580394"/>
            <a:ext cx="8388351" cy="937894"/>
          </a:xfrm>
        </p:spPr>
        <p:txBody>
          <a:bodyPr/>
          <a:lstStyle/>
          <a:p>
            <a:r>
              <a:rPr lang="en-GB" b="1" dirty="0" smtClean="0"/>
              <a:t>Budgeting your finances….</a:t>
            </a:r>
            <a:r>
              <a:rPr lang="en-GB" sz="2400" i="1" dirty="0" smtClean="0"/>
              <a:t>(continued)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2870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531233"/>
            <a:ext cx="8393112" cy="710522"/>
          </a:xfrm>
        </p:spPr>
        <p:txBody>
          <a:bodyPr/>
          <a:lstStyle/>
          <a:p>
            <a:r>
              <a:rPr lang="en-GB" b="1"/>
              <a:t>Top tip </a:t>
            </a:r>
            <a:r>
              <a:rPr lang="en-GB" b="1" smtClean="0"/>
              <a:t>recap</a:t>
            </a:r>
            <a:r>
              <a:rPr lang="en-GB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241755"/>
            <a:ext cx="8393112" cy="4159045"/>
          </a:xfrm>
        </p:spPr>
        <p:txBody>
          <a:bodyPr/>
          <a:lstStyle/>
          <a:p>
            <a:pPr marL="73025" indent="0" eaLnBrk="0" hangingPunct="0">
              <a:spcBef>
                <a:spcPts val="0"/>
              </a:spcBef>
              <a:buNone/>
            </a:pPr>
            <a:r>
              <a:rPr lang="en-GB" sz="1800" dirty="0">
                <a:cs typeface="Arial" pitchFamily="34" charset="0"/>
              </a:rPr>
              <a:t>We hope you will take away and remember a few of the key points from</a:t>
            </a:r>
          </a:p>
          <a:p>
            <a:pPr marL="73025" indent="0" eaLnBrk="0" hangingPunct="0">
              <a:spcBef>
                <a:spcPts val="0"/>
              </a:spcBef>
              <a:buNone/>
            </a:pPr>
            <a:r>
              <a:rPr lang="en-GB" sz="1800" dirty="0">
                <a:cs typeface="Arial" pitchFamily="34" charset="0"/>
              </a:rPr>
              <a:t>this session...</a:t>
            </a:r>
          </a:p>
          <a:p>
            <a:pPr marL="431800" indent="-358775" eaLnBrk="0" hangingPunct="0">
              <a:spcBef>
                <a:spcPts val="0"/>
              </a:spcBef>
            </a:pPr>
            <a:endParaRPr lang="en-GB" sz="1800" dirty="0">
              <a:cs typeface="Arial" pitchFamily="34" charset="0"/>
            </a:endParaRPr>
          </a:p>
          <a:p>
            <a:pPr marL="431800" indent="-358775" eaLnBrk="0" hangingPunct="0">
              <a:spcBef>
                <a:spcPts val="0"/>
              </a:spcBef>
            </a:pPr>
            <a:r>
              <a:rPr lang="en-GB" sz="1800" dirty="0">
                <a:cs typeface="Arial" pitchFamily="34" charset="0"/>
              </a:rPr>
              <a:t>It’s important you </a:t>
            </a:r>
            <a:r>
              <a:rPr lang="en-GB" sz="1800" b="1" dirty="0">
                <a:cs typeface="Arial" pitchFamily="34" charset="0"/>
              </a:rPr>
              <a:t>make the right </a:t>
            </a:r>
            <a:r>
              <a:rPr lang="en-GB" sz="1800" dirty="0" smtClean="0">
                <a:cs typeface="Arial" pitchFamily="34" charset="0"/>
              </a:rPr>
              <a:t>university </a:t>
            </a:r>
            <a:r>
              <a:rPr lang="en-GB" sz="1800" dirty="0">
                <a:cs typeface="Arial" pitchFamily="34" charset="0"/>
              </a:rPr>
              <a:t>and course </a:t>
            </a:r>
            <a:r>
              <a:rPr lang="en-GB" sz="1800" b="1" dirty="0">
                <a:cs typeface="Arial" pitchFamily="34" charset="0"/>
              </a:rPr>
              <a:t>choice</a:t>
            </a:r>
            <a:r>
              <a:rPr lang="en-GB" sz="1800" dirty="0">
                <a:cs typeface="Arial" pitchFamily="34" charset="0"/>
              </a:rPr>
              <a:t>.</a:t>
            </a:r>
          </a:p>
          <a:p>
            <a:pPr marL="431800" indent="-358775" eaLnBrk="0" hangingPunct="0">
              <a:spcBef>
                <a:spcPts val="0"/>
              </a:spcBef>
            </a:pPr>
            <a:endParaRPr lang="en-GB" sz="1800" dirty="0">
              <a:cs typeface="Arial" pitchFamily="34" charset="0"/>
            </a:endParaRPr>
          </a:p>
          <a:p>
            <a:pPr marL="431800" indent="-358775" eaLnBrk="0" hangingPunct="0">
              <a:spcBef>
                <a:spcPts val="0"/>
              </a:spcBef>
            </a:pPr>
            <a:r>
              <a:rPr lang="en-US" sz="1800" dirty="0">
                <a:cs typeface="Arial" pitchFamily="34" charset="0"/>
              </a:rPr>
              <a:t>Tuition Fee Loans are available to </a:t>
            </a:r>
            <a:r>
              <a:rPr lang="en-US" sz="1800" b="1" dirty="0">
                <a:cs typeface="Arial" pitchFamily="34" charset="0"/>
              </a:rPr>
              <a:t>all eligible </a:t>
            </a:r>
            <a:r>
              <a:rPr lang="en-US" sz="1800" dirty="0">
                <a:cs typeface="Arial" pitchFamily="34" charset="0"/>
              </a:rPr>
              <a:t>students.</a:t>
            </a:r>
          </a:p>
          <a:p>
            <a:pPr marL="431800" indent="-358775" eaLnBrk="0" hangingPunct="0">
              <a:spcBef>
                <a:spcPts val="0"/>
              </a:spcBef>
            </a:pPr>
            <a:endParaRPr lang="en-US" sz="1800" dirty="0">
              <a:cs typeface="Arial" pitchFamily="34" charset="0"/>
            </a:endParaRPr>
          </a:p>
          <a:p>
            <a:pPr marL="431800" indent="-358775" eaLnBrk="0" hangingPunct="0">
              <a:spcBef>
                <a:spcPts val="0"/>
              </a:spcBef>
            </a:pPr>
            <a:r>
              <a:rPr lang="en-GB" sz="1800" b="1" dirty="0">
                <a:cs typeface="Arial" pitchFamily="34" charset="0"/>
              </a:rPr>
              <a:t>Research</a:t>
            </a:r>
            <a:r>
              <a:rPr lang="en-GB" sz="1800" dirty="0">
                <a:cs typeface="Arial" pitchFamily="34" charset="0"/>
              </a:rPr>
              <a:t> all finance available – especially bursaries &amp; scholarships.</a:t>
            </a:r>
          </a:p>
          <a:p>
            <a:pPr marL="431800" indent="-358775" eaLnBrk="0" hangingPunct="0">
              <a:spcBef>
                <a:spcPts val="0"/>
              </a:spcBef>
            </a:pPr>
            <a:endParaRPr lang="en-GB" sz="1800" dirty="0">
              <a:cs typeface="Arial" pitchFamily="34" charset="0"/>
            </a:endParaRPr>
          </a:p>
          <a:p>
            <a:pPr marL="431800" indent="-358775" eaLnBrk="0" hangingPunct="0">
              <a:spcBef>
                <a:spcPts val="0"/>
              </a:spcBef>
            </a:pPr>
            <a:r>
              <a:rPr lang="en-GB" sz="1800" dirty="0">
                <a:cs typeface="Arial" pitchFamily="34" charset="0"/>
              </a:rPr>
              <a:t>Apply </a:t>
            </a:r>
            <a:r>
              <a:rPr lang="en-GB" sz="1800" b="1" dirty="0">
                <a:cs typeface="Arial" pitchFamily="34" charset="0"/>
              </a:rPr>
              <a:t>online</a:t>
            </a:r>
            <a:r>
              <a:rPr lang="en-GB" sz="1800" dirty="0">
                <a:cs typeface="Arial" pitchFamily="34" charset="0"/>
              </a:rPr>
              <a:t> &amp; </a:t>
            </a:r>
            <a:r>
              <a:rPr lang="en-GB" sz="1800" b="1" dirty="0">
                <a:cs typeface="Arial" pitchFamily="34" charset="0"/>
              </a:rPr>
              <a:t>on time </a:t>
            </a:r>
            <a:r>
              <a:rPr lang="en-GB" sz="1800" dirty="0">
                <a:cs typeface="Arial" pitchFamily="34" charset="0"/>
              </a:rPr>
              <a:t>– no need to wait for a confirmed place</a:t>
            </a:r>
            <a:r>
              <a:rPr lang="en-GB" sz="1800" dirty="0" smtClean="0">
                <a:cs typeface="Arial" pitchFamily="34" charset="0"/>
              </a:rPr>
              <a:t>.</a:t>
            </a:r>
          </a:p>
          <a:p>
            <a:pPr marL="431800" indent="-358775" eaLnBrk="0" hangingPunct="0">
              <a:spcBef>
                <a:spcPts val="0"/>
              </a:spcBef>
            </a:pPr>
            <a:endParaRPr lang="en-GB" sz="1800" dirty="0">
              <a:cs typeface="Arial" pitchFamily="34" charset="0"/>
            </a:endParaRPr>
          </a:p>
          <a:p>
            <a:pPr marL="431800" indent="-358775" eaLnBrk="0" hangingPunct="0">
              <a:spcBef>
                <a:spcPts val="0"/>
              </a:spcBef>
            </a:pPr>
            <a:r>
              <a:rPr lang="en-GB" sz="1800" dirty="0" smtClean="0">
                <a:cs typeface="Arial" pitchFamily="34" charset="0"/>
              </a:rPr>
              <a:t>Be income assessed where possible, to enable you to get your FULL entitlement</a:t>
            </a:r>
            <a:endParaRPr lang="en-GB" sz="1800" dirty="0">
              <a:cs typeface="Arial" pitchFamily="34" charset="0"/>
            </a:endParaRPr>
          </a:p>
          <a:p>
            <a:pPr marL="431800" indent="-358775" eaLnBrk="0" hangingPunct="0">
              <a:spcBef>
                <a:spcPts val="0"/>
              </a:spcBef>
            </a:pPr>
            <a:endParaRPr lang="en-GB" sz="1800" b="1" dirty="0">
              <a:cs typeface="Arial" pitchFamily="34" charset="0"/>
            </a:endParaRPr>
          </a:p>
          <a:p>
            <a:pPr marL="431800" indent="-358775" eaLnBrk="0" hangingPunct="0">
              <a:spcBef>
                <a:spcPts val="0"/>
              </a:spcBef>
            </a:pPr>
            <a:r>
              <a:rPr lang="en-GB" sz="1800" b="1" dirty="0">
                <a:cs typeface="Arial" pitchFamily="34" charset="0"/>
              </a:rPr>
              <a:t>And</a:t>
            </a:r>
            <a:r>
              <a:rPr lang="en-GB" sz="1800" b="1" dirty="0" smtClean="0">
                <a:cs typeface="Arial" pitchFamily="34" charset="0"/>
              </a:rPr>
              <a:t>....</a:t>
            </a:r>
            <a:r>
              <a:rPr lang="en-GB" sz="1800" dirty="0" smtClean="0">
                <a:cs typeface="Arial" pitchFamily="34" charset="0"/>
              </a:rPr>
              <a:t>repayments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>
                <a:cs typeface="Arial" pitchFamily="34" charset="0"/>
              </a:rPr>
              <a:t>will be linked to your income, not what you owe!</a:t>
            </a:r>
            <a:endParaRPr lang="en-GB" sz="1800" dirty="0">
              <a:cs typeface="Arial" pitchFamily="34" charset="0"/>
            </a:endParaRPr>
          </a:p>
          <a:p>
            <a:pPr marL="431800" indent="-358775" eaLnBrk="0" hangingPunct="0"/>
            <a:endParaRPr lang="en-GB" sz="1800" dirty="0">
              <a:cs typeface="Arial" pitchFamily="34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223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040" y="2963660"/>
            <a:ext cx="8388351" cy="937894"/>
          </a:xfrm>
        </p:spPr>
        <p:txBody>
          <a:bodyPr>
            <a:noAutofit/>
          </a:bodyPr>
          <a:lstStyle/>
          <a:p>
            <a:pPr algn="ctr"/>
            <a:r>
              <a:rPr lang="en-GB" altLang="en-US" b="1" dirty="0" smtClean="0"/>
              <a:t>Where can I get advice </a:t>
            </a:r>
            <a:r>
              <a:rPr lang="en-GB" altLang="en-US" b="1" dirty="0"/>
              <a:t>on my 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r>
              <a:rPr lang="en-GB" altLang="en-US" b="1" dirty="0" smtClean="0"/>
              <a:t>funding and information?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263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49" y="2315744"/>
            <a:ext cx="8056356" cy="332008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sz="1800" u="sng" dirty="0">
                <a:ea typeface="ＭＳ Ｐゴシック" charset="-128"/>
              </a:rPr>
              <a:t>Contact the </a:t>
            </a:r>
            <a:r>
              <a:rPr lang="en-GB" sz="1800" b="1" u="sng" dirty="0">
                <a:ea typeface="ＭＳ Ｐゴシック" charset="-128"/>
              </a:rPr>
              <a:t>‘Student Funding Team’ </a:t>
            </a:r>
            <a:r>
              <a:rPr lang="en-GB" sz="1800" u="sng" dirty="0">
                <a:ea typeface="ＭＳ Ｐゴシック" charset="-128"/>
              </a:rPr>
              <a:t>at Southampton Solent University</a:t>
            </a:r>
            <a:r>
              <a:rPr lang="en-GB" sz="1800" b="1" dirty="0">
                <a:ea typeface="ＭＳ Ｐゴシック" charset="-128"/>
              </a:rPr>
              <a:t>:</a:t>
            </a:r>
          </a:p>
          <a:p>
            <a:pPr marL="360363" lvl="1" indent="-360363">
              <a:spcBef>
                <a:spcPct val="50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GB" sz="1600" dirty="0">
                <a:ea typeface="ＭＳ Ｐゴシック" charset="-128"/>
              </a:rPr>
              <a:t>Tel: </a:t>
            </a:r>
            <a:r>
              <a:rPr lang="en-GB" sz="1600" b="1" dirty="0">
                <a:ea typeface="ＭＳ Ｐゴシック" charset="-128"/>
              </a:rPr>
              <a:t>023 820 13427 </a:t>
            </a:r>
            <a:r>
              <a:rPr lang="en-GB" sz="1600" b="1" dirty="0">
                <a:solidFill>
                  <a:srgbClr val="1900B0"/>
                </a:solidFill>
                <a:ea typeface="ＭＳ Ｐゴシック" charset="-128"/>
              </a:rPr>
              <a:t>	</a:t>
            </a:r>
          </a:p>
          <a:p>
            <a:pPr marL="360363" lvl="1" indent="-360363">
              <a:spcBef>
                <a:spcPct val="50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GB" sz="1600" dirty="0">
                <a:ea typeface="ＭＳ Ｐゴシック" charset="-128"/>
              </a:rPr>
              <a:t>LIVE chat  </a:t>
            </a:r>
            <a:r>
              <a:rPr lang="en-GB" sz="1600" dirty="0">
                <a:ea typeface="ＭＳ Ｐゴシック" charset="-128"/>
                <a:hlinkClick r:id="rId2"/>
              </a:rPr>
              <a:t>http://www.solent.ac.uk/home.aspx</a:t>
            </a: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  <a:p>
            <a:pPr marL="360363" lvl="1" indent="-360363">
              <a:spcBef>
                <a:spcPct val="50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GB" sz="1600" dirty="0">
                <a:ea typeface="ＭＳ Ｐゴシック" charset="-128"/>
              </a:rPr>
              <a:t>Email: </a:t>
            </a:r>
            <a:r>
              <a:rPr lang="en-GB" sz="1600" dirty="0" smtClean="0">
                <a:solidFill>
                  <a:srgbClr val="FF0000"/>
                </a:solidFill>
                <a:ea typeface="ＭＳ Ｐゴシック" charset="-128"/>
                <a:hlinkClick r:id="rId3"/>
              </a:rPr>
              <a:t>student.funding@solent.ac.uk</a:t>
            </a:r>
            <a:r>
              <a:rPr lang="en-GB" sz="16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endParaRPr lang="en-GB" sz="1600" dirty="0">
              <a:solidFill>
                <a:srgbClr val="FF0000"/>
              </a:solidFill>
              <a:ea typeface="ＭＳ Ｐゴシック" charset="-128"/>
            </a:endParaRPr>
          </a:p>
          <a:p>
            <a:pPr marL="360363" lvl="1" indent="-360363">
              <a:spcBef>
                <a:spcPct val="50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GB" sz="1600" dirty="0">
                <a:ea typeface="ＭＳ Ｐゴシック" charset="-128"/>
              </a:rPr>
              <a:t>Log on: </a:t>
            </a:r>
            <a:r>
              <a:rPr lang="en-GB" sz="1600" dirty="0" smtClean="0">
                <a:solidFill>
                  <a:srgbClr val="FF0000"/>
                </a:solidFill>
                <a:ea typeface="ＭＳ Ｐゴシック" charset="-128"/>
                <a:hlinkClick r:id="rId4"/>
              </a:rPr>
              <a:t>www.solent.ac.uk/student-life/welfare/welfare.aspx</a:t>
            </a:r>
            <a:r>
              <a:rPr lang="en-GB" sz="16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endParaRPr lang="en-GB" sz="1400" b="1" dirty="0">
              <a:solidFill>
                <a:srgbClr val="FF0000"/>
              </a:solidFill>
              <a:ea typeface="ＭＳ Ｐゴシック" charset="-128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GB" sz="1600" b="1" u="sng" dirty="0"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 u="sng" dirty="0">
                <a:ea typeface="ＭＳ Ｐゴシック" charset="-128"/>
              </a:rPr>
              <a:t>Contact </a:t>
            </a:r>
            <a:r>
              <a:rPr lang="en-GB" sz="1600" b="1" u="sng" dirty="0">
                <a:ea typeface="ＭＳ Ｐゴシック" charset="-128"/>
              </a:rPr>
              <a:t>Student Finance England</a:t>
            </a:r>
            <a:r>
              <a:rPr lang="en-GB" sz="1600" b="1" dirty="0">
                <a:ea typeface="ＭＳ Ｐゴシック" charset="-128"/>
              </a:rPr>
              <a:t>: </a:t>
            </a:r>
          </a:p>
          <a:p>
            <a:pPr marL="360363" lvl="1" indent="-360363">
              <a:spcBef>
                <a:spcPct val="50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GB" sz="1600" dirty="0">
                <a:ea typeface="ＭＳ Ｐゴシック" charset="-128"/>
              </a:rPr>
              <a:t>Tel:</a:t>
            </a:r>
            <a:r>
              <a:rPr lang="en-GB" sz="1600" b="1" dirty="0">
                <a:ea typeface="ＭＳ Ｐゴシック" charset="-128"/>
              </a:rPr>
              <a:t> </a:t>
            </a:r>
            <a:r>
              <a:rPr lang="en-GB" sz="1600" b="1" dirty="0"/>
              <a:t>0300 100 0607 </a:t>
            </a:r>
            <a:r>
              <a:rPr lang="en-GB" sz="1600" b="1" dirty="0" smtClean="0"/>
              <a:t>(</a:t>
            </a:r>
            <a:r>
              <a:rPr lang="en-GB" sz="1600" dirty="0" smtClean="0"/>
              <a:t>UK students) </a:t>
            </a:r>
            <a:r>
              <a:rPr lang="en-GB" sz="1600" b="1" dirty="0" smtClean="0"/>
              <a:t>/ </a:t>
            </a:r>
            <a:r>
              <a:rPr lang="en-GB" sz="1600" dirty="0"/>
              <a:t>0141 243 3570 (EU </a:t>
            </a:r>
            <a:r>
              <a:rPr lang="en-GB" sz="1600" dirty="0" smtClean="0"/>
              <a:t>Students)</a:t>
            </a:r>
            <a:r>
              <a:rPr lang="en-GB" sz="1600" dirty="0">
                <a:ea typeface="ＭＳ Ｐゴシック" charset="-128"/>
              </a:rPr>
              <a:t>		</a:t>
            </a:r>
            <a:endParaRPr lang="en-GB" sz="1600" dirty="0">
              <a:solidFill>
                <a:srgbClr val="1900B0"/>
              </a:solidFill>
              <a:ea typeface="ＭＳ Ｐゴシック" charset="-128"/>
            </a:endParaRPr>
          </a:p>
          <a:p>
            <a:pPr marL="360363" lvl="1" indent="-360363">
              <a:spcBef>
                <a:spcPct val="50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GB" sz="1600" dirty="0"/>
              <a:t>Log on: </a:t>
            </a:r>
            <a:r>
              <a:rPr lang="en-GB" sz="1600" dirty="0" smtClean="0">
                <a:solidFill>
                  <a:srgbClr val="1900B0"/>
                </a:solidFill>
                <a:hlinkClick r:id="rId5"/>
              </a:rPr>
              <a:t>www.gov.uk/student-finance-register-login</a:t>
            </a:r>
            <a:r>
              <a:rPr lang="en-GB" sz="1600" dirty="0" smtClean="0">
                <a:solidFill>
                  <a:srgbClr val="1900B0"/>
                </a:solidFill>
              </a:rPr>
              <a:t> </a:t>
            </a:r>
            <a:endParaRPr lang="en-GB" sz="1600" dirty="0">
              <a:solidFill>
                <a:srgbClr val="1900B0"/>
              </a:solidFill>
            </a:endParaRPr>
          </a:p>
          <a:p>
            <a:pPr marL="360363" lvl="1" indent="-360363">
              <a:spcBef>
                <a:spcPct val="50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GB" sz="1600" dirty="0"/>
              <a:t>Log on: </a:t>
            </a:r>
            <a:r>
              <a:rPr lang="en-GB" sz="1600" dirty="0">
                <a:solidFill>
                  <a:srgbClr val="1900B0"/>
                </a:solidFill>
                <a:hlinkClick r:id="rId6"/>
              </a:rPr>
              <a:t>www.facebook.com/SFEngland</a:t>
            </a:r>
            <a:r>
              <a:rPr lang="en-GB" sz="1600" dirty="0" smtClean="0">
                <a:solidFill>
                  <a:srgbClr val="1900B0"/>
                </a:solidFill>
                <a:hlinkClick r:id="rId6"/>
              </a:rPr>
              <a:t>#</a:t>
            </a:r>
            <a:r>
              <a:rPr lang="en-GB" sz="1600" dirty="0" smtClean="0">
                <a:solidFill>
                  <a:srgbClr val="1900B0"/>
                </a:solidFill>
              </a:rPr>
              <a:t> </a:t>
            </a:r>
            <a:r>
              <a:rPr lang="en-GB" sz="1600" dirty="0">
                <a:solidFill>
                  <a:schemeClr val="accent2"/>
                </a:solidFill>
                <a:ea typeface="ＭＳ Ｐゴシック" charset="-128"/>
              </a:rPr>
              <a:t>	</a:t>
            </a:r>
            <a:endParaRPr lang="en-GB" sz="1600" dirty="0">
              <a:ea typeface="ＭＳ Ｐゴシック" charset="-128"/>
            </a:endParaRPr>
          </a:p>
          <a:p>
            <a:pPr marL="360363" lvl="1" indent="-360363">
              <a:spcBef>
                <a:spcPct val="50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GB" sz="1600" dirty="0"/>
              <a:t>Log on: </a:t>
            </a:r>
            <a:r>
              <a:rPr lang="en-GB" sz="1600" dirty="0" smtClean="0">
                <a:solidFill>
                  <a:srgbClr val="1900B0"/>
                </a:solidFill>
              </a:rPr>
              <a:t>twitter.com/</a:t>
            </a:r>
            <a:r>
              <a:rPr lang="en-GB" sz="1600" dirty="0" err="1" smtClean="0">
                <a:solidFill>
                  <a:srgbClr val="1900B0"/>
                </a:solidFill>
              </a:rPr>
              <a:t>sf_England</a:t>
            </a:r>
            <a:r>
              <a:rPr lang="en-GB" sz="1600" dirty="0" smtClean="0"/>
              <a:t> </a:t>
            </a:r>
            <a:endParaRPr lang="en-GB" sz="1600" b="1" dirty="0">
              <a:ea typeface="ＭＳ Ｐゴシック" charset="-128"/>
            </a:endParaRPr>
          </a:p>
          <a:p>
            <a:pPr>
              <a:defRPr/>
            </a:pPr>
            <a:endParaRPr lang="en-GB" kern="0" dirty="0">
              <a:solidFill>
                <a:srgbClr val="1900B0"/>
              </a:solidFill>
            </a:endParaRP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49" y="1584327"/>
            <a:ext cx="8388351" cy="627931"/>
          </a:xfrm>
        </p:spPr>
        <p:txBody>
          <a:bodyPr/>
          <a:lstStyle/>
          <a:p>
            <a:r>
              <a:rPr lang="en-GB" b="1" dirty="0" smtClean="0"/>
              <a:t>Funding advice and information</a:t>
            </a:r>
            <a:endParaRPr lang="en-GB" b="1" dirty="0"/>
          </a:p>
        </p:txBody>
      </p:sp>
      <p:pic>
        <p:nvPicPr>
          <p:cNvPr id="5" name="Picture 2" descr="https://g.twimg.com/Twitter_logo_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3" y="6147242"/>
            <a:ext cx="610067" cy="4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Thank you for listening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3578942"/>
            <a:ext cx="8393112" cy="2905678"/>
          </a:xfrm>
        </p:spPr>
        <p:txBody>
          <a:bodyPr/>
          <a:lstStyle/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Any questions</a:t>
            </a:r>
            <a:endParaRPr lang="en-GB" sz="3600" dirty="0"/>
          </a:p>
          <a:p>
            <a:pPr marL="0" indent="0" algn="ctr">
              <a:buNone/>
            </a:pPr>
            <a:r>
              <a:rPr lang="en-GB" sz="5400" dirty="0" smtClean="0"/>
              <a:t> </a:t>
            </a:r>
            <a:r>
              <a:rPr lang="en-GB" sz="4400" dirty="0"/>
              <a:t>Tweet us today!</a:t>
            </a:r>
            <a:endParaRPr lang="en-GB" sz="5400" dirty="0"/>
          </a:p>
          <a:p>
            <a:pPr marL="0" indent="0" algn="ctr">
              <a:buNone/>
            </a:pPr>
            <a:r>
              <a:rPr lang="en-GB" dirty="0" smtClean="0"/>
              <a:t>@</a:t>
            </a:r>
            <a:r>
              <a:rPr lang="en-GB" dirty="0" err="1" smtClean="0"/>
              <a:t>solentofficial</a:t>
            </a:r>
            <a:r>
              <a:rPr lang="en-GB" dirty="0" smtClean="0"/>
              <a:t> </a:t>
            </a:r>
            <a:r>
              <a:rPr lang="en-GB" dirty="0"/>
              <a:t>#</a:t>
            </a:r>
            <a:r>
              <a:rPr lang="en-GB" dirty="0" err="1"/>
              <a:t>SolentOpen</a:t>
            </a:r>
            <a:r>
              <a:rPr lang="en-GB" dirty="0"/>
              <a:t> </a:t>
            </a:r>
          </a:p>
        </p:txBody>
      </p:sp>
      <p:pic>
        <p:nvPicPr>
          <p:cNvPr id="4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7" y="4885232"/>
            <a:ext cx="1151479" cy="9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0075" y="1570593"/>
            <a:ext cx="8388351" cy="937894"/>
          </a:xfrm>
        </p:spPr>
        <p:txBody>
          <a:bodyPr/>
          <a:lstStyle/>
          <a:p>
            <a:r>
              <a:rPr lang="en-GB" altLang="en-US" b="1" dirty="0"/>
              <a:t>What funding is available?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0075" y="2169562"/>
            <a:ext cx="79013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Trebuchet MS" panose="020B0603020202020204" pitchFamily="34" charset="0"/>
              </a:rPr>
              <a:t>Student Finance England (SFE) provide financial support on behalf of the UK Government to students from England entering Higher Education in the UK.</a:t>
            </a:r>
          </a:p>
          <a:p>
            <a:pPr algn="just"/>
            <a:endParaRPr lang="en-GB" dirty="0" smtClean="0">
              <a:latin typeface="Trebuchet MS" panose="020B0603020202020204" pitchFamily="34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</a:rPr>
              <a:t>The two main costs students will have are: </a:t>
            </a:r>
          </a:p>
          <a:p>
            <a:pPr algn="just"/>
            <a:endParaRPr lang="en-GB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rebuchet MS" panose="020B0603020202020204" pitchFamily="34" charset="0"/>
              </a:rPr>
              <a:t>Tuition Fees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rebuchet MS" panose="020B0603020202020204" pitchFamily="34" charset="0"/>
              </a:rPr>
              <a:t>Living costs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Trebuchet MS" panose="020B0603020202020204" pitchFamily="34" charset="0"/>
            </a:endParaRPr>
          </a:p>
          <a:p>
            <a:pPr algn="just"/>
            <a:r>
              <a:rPr lang="en-GB" dirty="0">
                <a:latin typeface="Trebuchet MS" panose="020B0603020202020204" pitchFamily="34" charset="0"/>
              </a:rPr>
              <a:t>Depending on your </a:t>
            </a:r>
            <a:r>
              <a:rPr lang="en-GB" dirty="0" smtClean="0">
                <a:latin typeface="Trebuchet MS" panose="020B0603020202020204" pitchFamily="34" charset="0"/>
              </a:rPr>
              <a:t>circumstances; </a:t>
            </a:r>
            <a:r>
              <a:rPr lang="en-GB" dirty="0">
                <a:latin typeface="Trebuchet MS" panose="020B0603020202020204" pitchFamily="34" charset="0"/>
              </a:rPr>
              <a:t>course </a:t>
            </a:r>
            <a:r>
              <a:rPr lang="en-GB" dirty="0" smtClean="0">
                <a:latin typeface="Trebuchet MS" panose="020B0603020202020204" pitchFamily="34" charset="0"/>
              </a:rPr>
              <a:t>etc. </a:t>
            </a:r>
            <a:r>
              <a:rPr lang="en-GB" dirty="0">
                <a:latin typeface="Trebuchet MS" panose="020B0603020202020204" pitchFamily="34" charset="0"/>
              </a:rPr>
              <a:t>you may be able to get a range of financial help and support. </a:t>
            </a:r>
            <a:r>
              <a:rPr lang="en-GB" dirty="0" smtClean="0">
                <a:latin typeface="Trebuchet MS" panose="020B0603020202020204" pitchFamily="34" charset="0"/>
              </a:rPr>
              <a:t> The student finance available to cover these are: </a:t>
            </a:r>
          </a:p>
          <a:p>
            <a:pPr algn="just"/>
            <a:endParaRPr lang="en-GB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rebuchet MS" panose="020B0603020202020204" pitchFamily="34" charset="0"/>
              </a:rPr>
              <a:t>A Tuition Fee loan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rebuchet MS" panose="020B0603020202020204" pitchFamily="34" charset="0"/>
              </a:rPr>
              <a:t>A Maintenance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2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in touch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236154"/>
            <a:ext cx="8615906" cy="3974335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en-GB" sz="2000" b="1" dirty="0"/>
              <a:t>Ask Solent!</a:t>
            </a:r>
          </a:p>
          <a:p>
            <a:pPr algn="r">
              <a:buFontTx/>
              <a:buNone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algn="r">
              <a:buFontTx/>
              <a:buNone/>
              <a:defRPr/>
            </a:pPr>
            <a:r>
              <a:rPr lang="en-GB" sz="2000" b="1" dirty="0">
                <a:solidFill>
                  <a:srgbClr val="000000"/>
                </a:solidFill>
              </a:rPr>
              <a:t>Telephone</a:t>
            </a:r>
            <a:r>
              <a:rPr lang="en-GB" sz="2000" dirty="0">
                <a:solidFill>
                  <a:srgbClr val="000000"/>
                </a:solidFill>
              </a:rPr>
              <a:t>: 023 8201 3039</a:t>
            </a:r>
          </a:p>
          <a:p>
            <a:pPr algn="r">
              <a:buFontTx/>
              <a:buNone/>
              <a:defRPr/>
            </a:pPr>
            <a:r>
              <a:rPr lang="en-GB" sz="2000" b="1" dirty="0">
                <a:solidFill>
                  <a:srgbClr val="000000"/>
                </a:solidFill>
              </a:rPr>
              <a:t>Email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>
                <a:solidFill>
                  <a:srgbClr val="000000"/>
                </a:solidFill>
                <a:hlinkClick r:id="rId3"/>
              </a:rPr>
              <a:t>ask@solent.ac.uk</a:t>
            </a:r>
            <a:r>
              <a:rPr lang="en-GB" sz="2000" dirty="0">
                <a:solidFill>
                  <a:srgbClr val="000000"/>
                </a:solidFill>
              </a:rPr>
              <a:t>  </a:t>
            </a:r>
          </a:p>
          <a:p>
            <a:pPr algn="r">
              <a:buFontTx/>
              <a:buNone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algn="r">
              <a:buFontTx/>
              <a:buNone/>
              <a:defRPr/>
            </a:pPr>
            <a:r>
              <a:rPr lang="en-GB" sz="2000" dirty="0">
                <a:solidFill>
                  <a:srgbClr val="000000"/>
                </a:solidFill>
              </a:rPr>
              <a:t>Southampton Solent University  |  </a:t>
            </a:r>
            <a:r>
              <a:rPr lang="en-GB" sz="2000" dirty="0">
                <a:solidFill>
                  <a:srgbClr val="000000"/>
                </a:solidFill>
                <a:hlinkClick r:id="rId4"/>
              </a:rPr>
              <a:t>www.solent.ac.uk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algn="r">
              <a:buFontTx/>
              <a:buNone/>
              <a:defRPr/>
            </a:pPr>
            <a:r>
              <a:rPr lang="en-GB" sz="2000" dirty="0">
                <a:solidFill>
                  <a:srgbClr val="000000"/>
                </a:solidFill>
              </a:rPr>
              <a:t>East Park Terrace, Southampton, Hampshire SO14 0YN</a:t>
            </a:r>
          </a:p>
          <a:p>
            <a:pPr algn="r">
              <a:buFontTx/>
              <a:buNone/>
              <a:defRPr/>
            </a:pPr>
            <a:r>
              <a:rPr lang="en-GB" sz="2000" dirty="0">
                <a:solidFill>
                  <a:srgbClr val="000000"/>
                </a:solidFill>
              </a:rPr>
              <a:t>     </a:t>
            </a:r>
            <a:endParaRPr lang="en-GB" sz="2000" dirty="0" smtClean="0">
              <a:solidFill>
                <a:srgbClr val="000000"/>
              </a:solidFill>
            </a:endParaRPr>
          </a:p>
          <a:p>
            <a:pPr algn="r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twitter.com/</a:t>
            </a:r>
            <a:r>
              <a:rPr lang="en-GB" sz="2000" dirty="0" err="1" smtClean="0">
                <a:solidFill>
                  <a:srgbClr val="000000"/>
                </a:solidFill>
              </a:rPr>
              <a:t>solentofficial</a:t>
            </a:r>
            <a:endParaRPr lang="en-GB" sz="2000" dirty="0" smtClean="0">
              <a:solidFill>
                <a:srgbClr val="000000"/>
              </a:solidFill>
            </a:endParaRPr>
          </a:p>
          <a:p>
            <a:pPr algn="r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  <a:p>
            <a:pPr algn="r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Facebook.com/</a:t>
            </a:r>
            <a:r>
              <a:rPr lang="en-GB" sz="2000" dirty="0" err="1" smtClean="0">
                <a:solidFill>
                  <a:srgbClr val="000000"/>
                </a:solidFill>
              </a:rPr>
              <a:t>solentofficial</a:t>
            </a:r>
            <a:r>
              <a:rPr lang="en-GB" sz="2000" dirty="0" smtClean="0">
                <a:solidFill>
                  <a:srgbClr val="000000"/>
                </a:solidFill>
              </a:rPr>
              <a:t>     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www.freelargeimages.com/wp-content/uploads/2015/05/Facebook_Vector_Logo_Hd_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42" y="6194541"/>
            <a:ext cx="469379" cy="46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g.twimg.com/Twitter_logo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31" y="5406250"/>
            <a:ext cx="577347" cy="46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519013"/>
            <a:ext cx="8393112" cy="653916"/>
          </a:xfrm>
        </p:spPr>
        <p:txBody>
          <a:bodyPr/>
          <a:lstStyle/>
          <a:p>
            <a:r>
              <a:rPr lang="en-GB" b="1" dirty="0" smtClean="0"/>
              <a:t>The Tuition Fee Loan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172929"/>
            <a:ext cx="8520112" cy="3524231"/>
          </a:xfrm>
        </p:spPr>
        <p:txBody>
          <a:bodyPr/>
          <a:lstStyle/>
          <a:p>
            <a:pPr marL="365760" indent="-256032">
              <a:lnSpc>
                <a:spcPct val="110000"/>
              </a:lnSpc>
              <a:defRPr/>
            </a:pPr>
            <a:r>
              <a:rPr lang="en-GB" sz="2000" dirty="0"/>
              <a:t>As you </a:t>
            </a:r>
            <a:r>
              <a:rPr lang="en-GB" sz="2000" b="1" dirty="0"/>
              <a:t>do not </a:t>
            </a:r>
            <a:r>
              <a:rPr lang="en-GB" sz="2000" dirty="0"/>
              <a:t>have to pay your fees upfront students can take out a non-income assessed ‘Tuition Fee Loan’</a:t>
            </a:r>
            <a:r>
              <a:rPr lang="en-GB" sz="2000" b="1" dirty="0">
                <a:solidFill>
                  <a:srgbClr val="00B050"/>
                </a:solidFill>
              </a:rPr>
              <a:t> </a:t>
            </a:r>
            <a:r>
              <a:rPr lang="en-GB" sz="2000" dirty="0"/>
              <a:t>each year for the full amount. </a:t>
            </a:r>
            <a:endParaRPr lang="en-GB" sz="2000" dirty="0" smtClean="0"/>
          </a:p>
          <a:p>
            <a:pPr marL="365760" indent="-256032">
              <a:lnSpc>
                <a:spcPct val="110000"/>
              </a:lnSpc>
              <a:defRPr/>
            </a:pPr>
            <a:endParaRPr lang="en-GB" sz="2000" dirty="0" smtClean="0"/>
          </a:p>
          <a:p>
            <a:pPr marL="365760" indent="-256032">
              <a:lnSpc>
                <a:spcPct val="110000"/>
              </a:lnSpc>
              <a:defRPr/>
            </a:pPr>
            <a:r>
              <a:rPr lang="en-GB" sz="2000" dirty="0" smtClean="0"/>
              <a:t>It </a:t>
            </a:r>
            <a:r>
              <a:rPr lang="en-GB" sz="2000" dirty="0"/>
              <a:t>does not depend on household income and is paid directly to the university</a:t>
            </a:r>
          </a:p>
          <a:p>
            <a:pPr marL="365760" indent="-256032">
              <a:lnSpc>
                <a:spcPct val="110000"/>
              </a:lnSpc>
              <a:defRPr/>
            </a:pPr>
            <a:endParaRPr lang="en-GB" sz="2000" dirty="0" smtClean="0"/>
          </a:p>
          <a:p>
            <a:pPr marL="365760" indent="-256032">
              <a:lnSpc>
                <a:spcPct val="110000"/>
              </a:lnSpc>
              <a:defRPr/>
            </a:pPr>
            <a:r>
              <a:rPr lang="en-GB" sz="2000" dirty="0" smtClean="0"/>
              <a:t>Southampton </a:t>
            </a:r>
            <a:r>
              <a:rPr lang="en-GB" sz="2000" dirty="0"/>
              <a:t>Solent University </a:t>
            </a:r>
            <a:r>
              <a:rPr lang="en-GB" sz="2000" dirty="0" smtClean="0"/>
              <a:t>will charge </a:t>
            </a:r>
            <a:r>
              <a:rPr lang="en-GB" sz="2000" i="1" dirty="0"/>
              <a:t>up to </a:t>
            </a:r>
            <a:r>
              <a:rPr lang="en-GB" sz="2000" b="1" dirty="0">
                <a:solidFill>
                  <a:srgbClr val="FF0000"/>
                </a:solidFill>
              </a:rPr>
              <a:t>£</a:t>
            </a:r>
            <a:r>
              <a:rPr lang="en-GB" sz="2000" b="1" dirty="0" smtClean="0">
                <a:solidFill>
                  <a:srgbClr val="FF0000"/>
                </a:solidFill>
              </a:rPr>
              <a:t>9,250 </a:t>
            </a:r>
            <a:r>
              <a:rPr lang="en-GB" sz="2000" dirty="0"/>
              <a:t>for full time tuition fees </a:t>
            </a:r>
            <a:r>
              <a:rPr lang="en-GB" sz="2000" dirty="0" smtClean="0"/>
              <a:t>to </a:t>
            </a:r>
            <a:r>
              <a:rPr lang="en-GB" sz="2000" dirty="0"/>
              <a:t>UK &amp; EU </a:t>
            </a:r>
            <a:r>
              <a:rPr lang="en-GB" sz="2000" dirty="0" smtClean="0"/>
              <a:t>students, in 2017/18. </a:t>
            </a:r>
            <a:endParaRPr lang="en-GB" sz="2000" dirty="0"/>
          </a:p>
          <a:p>
            <a:pPr marL="109728" indent="0">
              <a:lnSpc>
                <a:spcPct val="110000"/>
              </a:lnSpc>
              <a:buNone/>
              <a:defRPr/>
            </a:pPr>
            <a:r>
              <a:rPr lang="en-GB" sz="2000" b="1" dirty="0" smtClean="0"/>
              <a:t>	</a:t>
            </a:r>
            <a:r>
              <a:rPr lang="en-GB" b="1" dirty="0" smtClean="0"/>
              <a:t>		</a:t>
            </a:r>
          </a:p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This loan is repayable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72" y="1511114"/>
            <a:ext cx="8393112" cy="937894"/>
          </a:xfrm>
        </p:spPr>
        <p:txBody>
          <a:bodyPr/>
          <a:lstStyle/>
          <a:p>
            <a:r>
              <a:rPr lang="en-GB" b="1" dirty="0" smtClean="0"/>
              <a:t>The Maintenance </a:t>
            </a:r>
            <a:r>
              <a:rPr lang="en-GB" b="1" dirty="0"/>
              <a:t>L</a:t>
            </a:r>
            <a:r>
              <a:rPr lang="en-GB" b="1" dirty="0" smtClean="0"/>
              <a:t>oan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72" y="2150070"/>
            <a:ext cx="8393112" cy="4033286"/>
          </a:xfrm>
        </p:spPr>
        <p:txBody>
          <a:bodyPr/>
          <a:lstStyle/>
          <a:p>
            <a:pPr marL="0" lvl="1" indent="0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sz="1800" kern="0" dirty="0"/>
              <a:t>All eligible students are entitled to receive some maintenance </a:t>
            </a:r>
            <a:r>
              <a:rPr lang="en-GB" sz="1800" kern="0" dirty="0" smtClean="0"/>
              <a:t>support </a:t>
            </a:r>
            <a:r>
              <a:rPr lang="en-GB" sz="1800" kern="0" dirty="0"/>
              <a:t>to help with living costs whilst in </a:t>
            </a:r>
            <a:r>
              <a:rPr lang="en-GB" sz="1800" kern="0" dirty="0" smtClean="0"/>
              <a:t>HE. This is in the form of a loan:</a:t>
            </a:r>
          </a:p>
          <a:p>
            <a:pPr marL="0" lvl="1" indent="0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endParaRPr lang="en-GB" sz="400" kern="0" dirty="0"/>
          </a:p>
          <a:p>
            <a:pPr marL="92075" lvl="1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tabLst>
                <a:tab pos="93663" algn="l"/>
              </a:tabLst>
              <a:defRPr/>
            </a:pPr>
            <a:r>
              <a:rPr lang="en-GB" i="1" kern="0" dirty="0" smtClean="0"/>
              <a:t>up </a:t>
            </a:r>
            <a:r>
              <a:rPr lang="en-GB" i="1" kern="0" dirty="0"/>
              <a:t>to </a:t>
            </a:r>
            <a:r>
              <a:rPr lang="en-GB" b="1" kern="0" dirty="0">
                <a:solidFill>
                  <a:srgbClr val="FF0000"/>
                </a:solidFill>
              </a:rPr>
              <a:t>£</a:t>
            </a:r>
            <a:r>
              <a:rPr lang="en-GB" b="1" kern="0" dirty="0" smtClean="0">
                <a:solidFill>
                  <a:srgbClr val="FF0000"/>
                </a:solidFill>
              </a:rPr>
              <a:t>8,430</a:t>
            </a:r>
            <a:r>
              <a:rPr lang="en-GB" kern="0" dirty="0" smtClean="0">
                <a:solidFill>
                  <a:srgbClr val="FF0000"/>
                </a:solidFill>
              </a:rPr>
              <a:t> </a:t>
            </a:r>
            <a:r>
              <a:rPr lang="en-GB" kern="0" dirty="0" smtClean="0"/>
              <a:t>per year </a:t>
            </a:r>
            <a:r>
              <a:rPr lang="en-GB" kern="0" dirty="0"/>
              <a:t>to help with living costs </a:t>
            </a:r>
          </a:p>
          <a:p>
            <a:pPr marL="0" lvl="1" indent="0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sz="1800" kern="0" dirty="0" smtClean="0"/>
              <a:t>	  (</a:t>
            </a:r>
            <a:r>
              <a:rPr lang="en-GB" sz="1600" i="1" kern="0" dirty="0"/>
              <a:t>if living away from home, studying at SOLENT and income assessed</a:t>
            </a:r>
            <a:r>
              <a:rPr lang="en-GB" sz="1800" kern="0" dirty="0"/>
              <a:t>) </a:t>
            </a:r>
          </a:p>
          <a:p>
            <a:pPr marL="0" lvl="1" indent="0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endParaRPr lang="en-GB" sz="1600" kern="0" dirty="0"/>
          </a:p>
          <a:p>
            <a:pPr marL="0" lvl="1" indent="0" fontAlgn="auto"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b="1" kern="0" dirty="0"/>
              <a:t>If you are entitled to benefits </a:t>
            </a:r>
            <a:r>
              <a:rPr lang="en-GB" kern="0" dirty="0"/>
              <a:t>(i.e. lone </a:t>
            </a:r>
            <a:r>
              <a:rPr lang="en-GB" kern="0" dirty="0" smtClean="0"/>
              <a:t>parent/disabled) </a:t>
            </a:r>
            <a:r>
              <a:rPr lang="en-GB" b="1" kern="0" dirty="0" smtClean="0"/>
              <a:t>your loan can be:</a:t>
            </a:r>
          </a:p>
          <a:p>
            <a:pPr marL="0" lvl="1" indent="0" fontAlgn="auto"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endParaRPr lang="en-GB" sz="1000" b="1" kern="0" dirty="0" smtClean="0">
              <a:solidFill>
                <a:srgbClr val="FF0000"/>
              </a:solidFill>
            </a:endParaRPr>
          </a:p>
          <a:p>
            <a:pPr marL="342900" lvl="1" indent="-342900">
              <a:spcBef>
                <a:spcPts val="324"/>
              </a:spcBef>
              <a:tabLst>
                <a:tab pos="93663" algn="l"/>
              </a:tabLst>
              <a:defRPr/>
            </a:pPr>
            <a:r>
              <a:rPr lang="en-GB" i="1" kern="0" dirty="0" smtClean="0"/>
              <a:t>up </a:t>
            </a:r>
            <a:r>
              <a:rPr lang="en-GB" i="1" kern="0" dirty="0"/>
              <a:t>to </a:t>
            </a:r>
            <a:r>
              <a:rPr lang="en-GB" b="1" kern="0" dirty="0">
                <a:solidFill>
                  <a:srgbClr val="FF0000"/>
                </a:solidFill>
              </a:rPr>
              <a:t>£</a:t>
            </a:r>
            <a:r>
              <a:rPr lang="en-GB" b="1" kern="0" dirty="0" smtClean="0">
                <a:solidFill>
                  <a:srgbClr val="FF0000"/>
                </a:solidFill>
              </a:rPr>
              <a:t>9,609</a:t>
            </a:r>
            <a:r>
              <a:rPr lang="en-GB" kern="0" dirty="0" smtClean="0">
                <a:solidFill>
                  <a:srgbClr val="FF0000"/>
                </a:solidFill>
              </a:rPr>
              <a:t> </a:t>
            </a:r>
            <a:r>
              <a:rPr lang="en-GB" kern="0" dirty="0"/>
              <a:t>per year to help with living costs </a:t>
            </a:r>
          </a:p>
          <a:p>
            <a:pPr marL="0" lvl="1" indent="0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r>
              <a:rPr lang="en-GB" sz="1400" kern="0" dirty="0" smtClean="0"/>
              <a:t>     </a:t>
            </a:r>
            <a:r>
              <a:rPr lang="en-GB" sz="1600" kern="0" dirty="0" smtClean="0"/>
              <a:t>(</a:t>
            </a:r>
            <a:r>
              <a:rPr lang="en-GB" sz="1600" kern="0" dirty="0"/>
              <a:t>if li</a:t>
            </a:r>
            <a:r>
              <a:rPr lang="en-GB" sz="1600" i="1" kern="0" dirty="0"/>
              <a:t>ving away from home, studying at SOLENT and income </a:t>
            </a:r>
            <a:r>
              <a:rPr lang="en-GB" sz="1600" i="1" kern="0" dirty="0" smtClean="0"/>
              <a:t>assessed</a:t>
            </a:r>
            <a:r>
              <a:rPr lang="en-GB" sz="1600" kern="0" dirty="0" smtClean="0"/>
              <a:t>)</a:t>
            </a:r>
          </a:p>
          <a:p>
            <a:pPr marL="0" lvl="1" indent="0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buNone/>
              <a:tabLst>
                <a:tab pos="93663" algn="l"/>
              </a:tabLst>
              <a:defRPr/>
            </a:pPr>
            <a:endParaRPr lang="en-GB" sz="1600" kern="0" dirty="0" smtClean="0"/>
          </a:p>
          <a:p>
            <a:pPr marL="342900" lvl="1" indent="-342900">
              <a:lnSpc>
                <a:spcPct val="110000"/>
              </a:lnSpc>
              <a:spcBef>
                <a:spcPts val="324"/>
              </a:spcBef>
              <a:tabLst>
                <a:tab pos="93663" algn="l"/>
              </a:tabLst>
              <a:defRPr/>
            </a:pPr>
            <a:r>
              <a:rPr lang="en-GB" kern="0" dirty="0" smtClean="0"/>
              <a:t>Both loans are paid </a:t>
            </a:r>
            <a:r>
              <a:rPr lang="en-GB" kern="0" dirty="0"/>
              <a:t>in </a:t>
            </a:r>
            <a:r>
              <a:rPr lang="en-GB" b="1" u="sng" kern="0" dirty="0"/>
              <a:t>three</a:t>
            </a:r>
            <a:r>
              <a:rPr lang="en-GB" kern="0" dirty="0"/>
              <a:t> termly instalments directly into your bank </a:t>
            </a:r>
            <a:r>
              <a:rPr lang="en-GB" kern="0" dirty="0" smtClean="0"/>
              <a:t>account</a:t>
            </a:r>
          </a:p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This loan is repayable </a:t>
            </a:r>
            <a:r>
              <a:rPr lang="en-GB" b="1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46" y="1467700"/>
            <a:ext cx="8588938" cy="93789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Extra support for students with dependents and/or disabilities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806203"/>
            <a:ext cx="8393112" cy="2733367"/>
          </a:xfrm>
        </p:spPr>
        <p:txBody>
          <a:bodyPr/>
          <a:lstStyle/>
          <a:p>
            <a:pPr marL="72000" indent="0" eaLnBrk="0" hangingPunct="0">
              <a:spcBef>
                <a:spcPts val="0"/>
              </a:spcBef>
              <a:buNone/>
              <a:defRPr/>
            </a:pPr>
            <a:r>
              <a:rPr lang="en-GB" sz="20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Other financial help and support may also be available if you:</a:t>
            </a:r>
          </a:p>
          <a:p>
            <a:pPr marL="432000" indent="-360000" eaLnBrk="0" hangingPunct="0">
              <a:spcBef>
                <a:spcPts val="0"/>
              </a:spcBef>
              <a:defRPr/>
            </a:pPr>
            <a:endParaRPr lang="en-GB" sz="2000" kern="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432000" indent="-360000" eaLnBrk="0" hangingPunct="0">
              <a:spcBef>
                <a:spcPts val="0"/>
              </a:spcBef>
              <a:defRPr/>
            </a:pPr>
            <a:r>
              <a:rPr lang="en-GB" sz="20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have children or an adult dependent on </a:t>
            </a:r>
            <a:r>
              <a:rPr lang="en-GB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you (Parents Learning Allowance; Adult Dependents Grant; Childcare Grant*)</a:t>
            </a:r>
          </a:p>
          <a:p>
            <a:pPr marL="432000" indent="-360000" eaLnBrk="0" hangingPunct="0">
              <a:spcBef>
                <a:spcPts val="0"/>
              </a:spcBef>
              <a:defRPr/>
            </a:pPr>
            <a:endParaRPr lang="en-GB" sz="2000" kern="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432000" indent="-360000" eaLnBrk="0" hangingPunct="0">
              <a:spcBef>
                <a:spcPts val="0"/>
              </a:spcBef>
              <a:defRPr/>
            </a:pPr>
            <a:endParaRPr lang="en-GB" sz="2000" kern="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432000" indent="-360000" eaLnBrk="0" hangingPunct="0">
              <a:spcBef>
                <a:spcPts val="0"/>
              </a:spcBef>
              <a:defRPr/>
            </a:pPr>
            <a:endParaRPr lang="en-GB" sz="2000" kern="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432000" indent="-360000" eaLnBrk="0" hangingPunct="0">
              <a:spcBef>
                <a:spcPts val="0"/>
              </a:spcBef>
              <a:defRPr/>
            </a:pPr>
            <a:r>
              <a:rPr lang="en-GB" sz="20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have a disability, including a mental-health condition or specific learning </a:t>
            </a:r>
            <a:r>
              <a:rPr lang="en-GB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difficulty (Disabled Students Allowance)</a:t>
            </a:r>
            <a:endParaRPr lang="en-GB" sz="2000" kern="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442913" indent="0" algn="ctr" defTabSz="307975">
              <a:buNone/>
              <a:defRPr/>
            </a:pPr>
            <a:endParaRPr lang="en-GB" sz="2000" b="1" kern="0" dirty="0">
              <a:solidFill>
                <a:srgbClr val="FF0000"/>
              </a:solidFill>
            </a:endParaRPr>
          </a:p>
          <a:p>
            <a:pPr marL="442913" indent="0" algn="ctr" defTabSz="307975">
              <a:buNone/>
              <a:defRPr/>
            </a:pPr>
            <a:endParaRPr lang="en-GB" sz="2000" b="1" kern="0" dirty="0" smtClean="0">
              <a:solidFill>
                <a:srgbClr val="FF0000"/>
              </a:solidFill>
            </a:endParaRPr>
          </a:p>
          <a:p>
            <a:pPr marL="442913" indent="0" algn="ctr" defTabSz="307975">
              <a:buNone/>
              <a:defRPr/>
            </a:pPr>
            <a:r>
              <a:rPr lang="en-GB" sz="2000" b="1" kern="0" dirty="0" smtClean="0">
                <a:solidFill>
                  <a:srgbClr val="FF0000"/>
                </a:solidFill>
              </a:rPr>
              <a:t>All Non-Repayable</a:t>
            </a:r>
            <a:endParaRPr lang="en-GB" sz="2000" dirty="0">
              <a:solidFill>
                <a:srgbClr val="FF0000"/>
              </a:solidFill>
              <a:ea typeface="ＭＳ Ｐゴシック" charset="-128"/>
            </a:endParaRPr>
          </a:p>
          <a:p>
            <a:pPr lvl="1" indent="-457200" defTabSz="307975">
              <a:lnSpc>
                <a:spcPct val="70000"/>
              </a:lnSpc>
              <a:defRPr/>
            </a:pPr>
            <a:endParaRPr lang="en-GB" sz="1600" b="1" dirty="0">
              <a:ea typeface="ＭＳ Ｐゴシック" charset="-128"/>
            </a:endParaRPr>
          </a:p>
          <a:p>
            <a:pPr lvl="1" indent="-457200" defTabSz="307975">
              <a:lnSpc>
                <a:spcPct val="70000"/>
              </a:lnSpc>
              <a:defRPr/>
            </a:pPr>
            <a:endParaRPr lang="en-GB" sz="700" b="1" dirty="0">
              <a:ea typeface="ＭＳ Ｐゴシック" charset="-128"/>
            </a:endParaRPr>
          </a:p>
          <a:p>
            <a:pPr defTabSz="307975">
              <a:lnSpc>
                <a:spcPct val="70000"/>
              </a:lnSpc>
              <a:buFont typeface="Wingdings 3" pitchFamily="18" charset="2"/>
              <a:buNone/>
              <a:defRPr/>
            </a:pPr>
            <a:endParaRPr lang="en-GB" sz="1400" dirty="0">
              <a:ea typeface="ＭＳ Ｐゴシック" charset="-128"/>
            </a:endParaRPr>
          </a:p>
          <a:p>
            <a:pPr marL="0" indent="0">
              <a:buNone/>
            </a:pPr>
            <a:endParaRPr lang="en-GB" altLang="en-US" sz="2000" dirty="0"/>
          </a:p>
          <a:p>
            <a:endParaRPr lang="en-GB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2375" y="3936912"/>
            <a:ext cx="723208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667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* </a:t>
            </a:r>
            <a:r>
              <a:rPr lang="en-GB" sz="1600" i="1" dirty="0">
                <a:latin typeface="Trebuchet MS" pitchFamily="34" charset="0"/>
              </a:rPr>
              <a:t>how much you receive </a:t>
            </a:r>
            <a:r>
              <a:rPr lang="en-GB" sz="1600" i="1" dirty="0" smtClean="0">
                <a:latin typeface="Trebuchet MS" pitchFamily="34" charset="0"/>
              </a:rPr>
              <a:t>will </a:t>
            </a:r>
            <a:r>
              <a:rPr lang="en-GB" sz="1600" i="1" dirty="0">
                <a:latin typeface="Trebuchet MS" pitchFamily="34" charset="0"/>
              </a:rPr>
              <a:t>depend on your household </a:t>
            </a:r>
            <a:r>
              <a:rPr lang="en-GB" sz="1600" i="1" dirty="0" smtClean="0">
                <a:latin typeface="Trebuchet MS" pitchFamily="34" charset="0"/>
              </a:rPr>
              <a:t>income)</a:t>
            </a:r>
            <a:endParaRPr lang="en-GB" sz="1600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8185" y="3125604"/>
            <a:ext cx="8388351" cy="937894"/>
          </a:xfrm>
        </p:spPr>
        <p:txBody>
          <a:bodyPr>
            <a:normAutofit/>
          </a:bodyPr>
          <a:lstStyle/>
          <a:p>
            <a:pPr algn="ctr"/>
            <a:r>
              <a:rPr lang="en-GB" altLang="en-US" b="1" dirty="0" smtClean="0"/>
              <a:t>How you apply for your funding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348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30" y="1505456"/>
            <a:ext cx="8393112" cy="588815"/>
          </a:xfrm>
        </p:spPr>
        <p:txBody>
          <a:bodyPr/>
          <a:lstStyle/>
          <a:p>
            <a:r>
              <a:rPr lang="en-GB" b="1" dirty="0" smtClean="0"/>
              <a:t>Making your application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30" y="2211362"/>
            <a:ext cx="8563919" cy="390576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GB" sz="1800" kern="0" dirty="0">
                <a:ea typeface="ＭＳ Ｐゴシック" charset="0"/>
                <a:cs typeface="Arial" pitchFamily="34" charset="0"/>
              </a:rPr>
              <a:t>Each year thousands of students apply late for their finance and have no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GB" sz="1800" kern="0" dirty="0">
                <a:ea typeface="ＭＳ Ｐゴシック" charset="0"/>
                <a:cs typeface="Arial" pitchFamily="34" charset="0"/>
              </a:rPr>
              <a:t>way to pay for their course or accommodation, some even have to drop out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GB" sz="1800" kern="0" dirty="0">
                <a:ea typeface="ＭＳ Ｐゴシック" charset="0"/>
                <a:cs typeface="Arial" pitchFamily="34" charset="0"/>
              </a:rPr>
              <a:t>...don’t let that be you!  </a:t>
            </a:r>
            <a:r>
              <a:rPr lang="en-GB" sz="1800" kern="0" dirty="0" smtClean="0">
                <a:ea typeface="ＭＳ Ｐゴシック" charset="0"/>
                <a:cs typeface="Arial" pitchFamily="34" charset="0"/>
              </a:rPr>
              <a:t>Following these simple steps should help: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GB" sz="1800" kern="0" dirty="0">
              <a:ea typeface="ＭＳ Ｐゴシック" charset="0"/>
              <a:cs typeface="Arial" pitchFamily="34" charset="0"/>
            </a:endParaRPr>
          </a:p>
          <a:p>
            <a:pPr marL="432000" indent="-360000" eaLnBrk="0" hangingPunct="0">
              <a:spcBef>
                <a:spcPts val="0"/>
              </a:spcBef>
              <a:defRPr/>
            </a:pPr>
            <a:r>
              <a:rPr lang="en-GB" sz="1800" dirty="0" smtClean="0">
                <a:ea typeface="MS PGothic" pitchFamily="34" charset="-128"/>
                <a:cs typeface="Arial" pitchFamily="34" charset="0"/>
              </a:rPr>
              <a:t>Apply </a:t>
            </a:r>
            <a:r>
              <a:rPr lang="en-GB" sz="1800" dirty="0">
                <a:ea typeface="MS PGothic" pitchFamily="34" charset="-128"/>
                <a:cs typeface="Arial" pitchFamily="34" charset="0"/>
              </a:rPr>
              <a:t>online at </a:t>
            </a:r>
            <a:r>
              <a:rPr lang="en-GB" sz="1800" b="1" dirty="0" smtClean="0">
                <a:ea typeface="MS PGothic" pitchFamily="34" charset="-128"/>
                <a:cs typeface="Arial" pitchFamily="34" charset="0"/>
              </a:rPr>
              <a:t>gov.uk/</a:t>
            </a:r>
            <a:r>
              <a:rPr lang="en-GB" sz="1800" b="1" dirty="0" err="1" smtClean="0">
                <a:ea typeface="MS PGothic" pitchFamily="34" charset="-128"/>
                <a:cs typeface="Arial" pitchFamily="34" charset="0"/>
              </a:rPr>
              <a:t>studentfinance</a:t>
            </a:r>
            <a:endParaRPr lang="en-GB" sz="1800" b="1" dirty="0" smtClean="0">
              <a:ea typeface="MS PGothic" pitchFamily="34" charset="-128"/>
              <a:cs typeface="Arial" pitchFamily="34" charset="0"/>
            </a:endParaRPr>
          </a:p>
          <a:p>
            <a:pPr marL="432000" indent="-360000" eaLnBrk="0" hangingPunct="0">
              <a:spcBef>
                <a:spcPts val="0"/>
              </a:spcBef>
              <a:defRPr/>
            </a:pPr>
            <a:endParaRPr lang="en-GB" sz="1800" b="1" dirty="0">
              <a:ea typeface="MS PGothic" pitchFamily="34" charset="-128"/>
              <a:cs typeface="Arial" pitchFamily="34" charset="0"/>
            </a:endParaRPr>
          </a:p>
          <a:p>
            <a:pPr marL="432000" indent="-360000" eaLnBrk="0" hangingPunct="0">
              <a:spcBef>
                <a:spcPts val="0"/>
              </a:spcBef>
              <a:defRPr/>
            </a:pPr>
            <a:r>
              <a:rPr lang="en-GB" sz="1800" kern="0" dirty="0" smtClean="0">
                <a:ea typeface="ＭＳ Ｐゴシック" charset="0"/>
                <a:cs typeface="Arial" pitchFamily="34" charset="0"/>
              </a:rPr>
              <a:t>Apply early</a:t>
            </a:r>
            <a:r>
              <a:rPr lang="en-GB" sz="1800" b="1" kern="0" dirty="0" smtClean="0">
                <a:ea typeface="ＭＳ Ｐゴシック" charset="0"/>
                <a:cs typeface="Arial" pitchFamily="34" charset="0"/>
              </a:rPr>
              <a:t>*</a:t>
            </a:r>
            <a:r>
              <a:rPr lang="en-GB" sz="1800" dirty="0" smtClean="0">
                <a:ea typeface="MS PGothic" pitchFamily="34" charset="-128"/>
                <a:cs typeface="Arial" pitchFamily="34" charset="0"/>
              </a:rPr>
              <a:t> </a:t>
            </a:r>
            <a:r>
              <a:rPr lang="en-GB" sz="1800" dirty="0">
                <a:ea typeface="MS PGothic" pitchFamily="34" charset="-128"/>
                <a:cs typeface="Arial" pitchFamily="34" charset="0"/>
              </a:rPr>
              <a:t>to make sure your student finance is ready for the start </a:t>
            </a:r>
          </a:p>
          <a:p>
            <a:pPr marL="452438" indent="-381000" eaLnBrk="0" hangingPunct="0">
              <a:spcBef>
                <a:spcPts val="0"/>
              </a:spcBef>
              <a:buNone/>
              <a:defRPr/>
            </a:pPr>
            <a:r>
              <a:rPr lang="en-GB" sz="1800" dirty="0" smtClean="0">
                <a:ea typeface="MS PGothic" pitchFamily="34" charset="-128"/>
                <a:cs typeface="Arial" pitchFamily="34" charset="0"/>
              </a:rPr>
              <a:t>	of </a:t>
            </a:r>
            <a:r>
              <a:rPr lang="en-GB" sz="1800" dirty="0">
                <a:ea typeface="MS PGothic" pitchFamily="34" charset="-128"/>
                <a:cs typeface="Arial" pitchFamily="34" charset="0"/>
              </a:rPr>
              <a:t>your course</a:t>
            </a:r>
            <a:r>
              <a:rPr lang="en-GB" sz="1800" dirty="0" smtClean="0">
                <a:ea typeface="MS PGothic" pitchFamily="34" charset="-128"/>
                <a:cs typeface="Arial" pitchFamily="34" charset="0"/>
              </a:rPr>
              <a:t>.</a:t>
            </a:r>
            <a:r>
              <a:rPr lang="en-GB" sz="1800" kern="0" dirty="0"/>
              <a:t> It can take </a:t>
            </a:r>
            <a:r>
              <a:rPr lang="en-GB" sz="1800" i="1" kern="0" dirty="0"/>
              <a:t>at least </a:t>
            </a:r>
            <a:r>
              <a:rPr lang="en-GB" sz="1800" kern="0" dirty="0"/>
              <a:t>6 - 8 weeks to process your application</a:t>
            </a:r>
          </a:p>
          <a:p>
            <a:pPr marL="432000" indent="-360000" eaLnBrk="0" hangingPunct="0">
              <a:spcBef>
                <a:spcPts val="0"/>
              </a:spcBef>
              <a:defRPr/>
            </a:pPr>
            <a:endParaRPr lang="en-GB" sz="1800" kern="0" dirty="0">
              <a:ea typeface="ＭＳ Ｐゴシック" charset="0"/>
              <a:cs typeface="Arial" pitchFamily="34" charset="0"/>
            </a:endParaRPr>
          </a:p>
          <a:p>
            <a:pPr marL="432000" indent="-360000">
              <a:spcBef>
                <a:spcPts val="0"/>
              </a:spcBef>
              <a:buFontTx/>
              <a:buChar char="•"/>
              <a:defRPr/>
            </a:pPr>
            <a:r>
              <a:rPr lang="en-GB" sz="1800" b="1" kern="0" dirty="0" smtClean="0">
                <a:ea typeface="ＭＳ Ｐゴシック" charset="0"/>
                <a:cs typeface="Arial" pitchFamily="34" charset="0"/>
              </a:rPr>
              <a:t>You </a:t>
            </a:r>
            <a:r>
              <a:rPr lang="en-GB" sz="1800" b="1" kern="0" dirty="0">
                <a:ea typeface="ＭＳ Ｐゴシック" charset="0"/>
                <a:cs typeface="Arial" pitchFamily="34" charset="0"/>
              </a:rPr>
              <a:t>don’t need a confirmed place </a:t>
            </a:r>
            <a:r>
              <a:rPr lang="en-GB" sz="1800" kern="0" dirty="0">
                <a:ea typeface="ＭＳ Ｐゴシック" charset="0"/>
                <a:cs typeface="Arial" pitchFamily="34" charset="0"/>
              </a:rPr>
              <a:t>at university or college to apply</a:t>
            </a:r>
            <a:r>
              <a:rPr lang="en-GB" sz="1800" kern="0" dirty="0" smtClean="0">
                <a:ea typeface="ＭＳ Ｐゴシック" charset="0"/>
                <a:cs typeface="Arial" pitchFamily="34" charset="0"/>
              </a:rPr>
              <a:t>.</a:t>
            </a:r>
          </a:p>
          <a:p>
            <a:pPr marL="432000" indent="-360000">
              <a:spcBef>
                <a:spcPts val="0"/>
              </a:spcBef>
              <a:buFontTx/>
              <a:buChar char="•"/>
              <a:defRPr/>
            </a:pPr>
            <a:endParaRPr lang="en-GB" sz="1800" b="1" kern="0" dirty="0">
              <a:ea typeface="ＭＳ Ｐゴシック" charset="0"/>
              <a:cs typeface="Arial" pitchFamily="34" charset="0"/>
            </a:endParaRPr>
          </a:p>
          <a:p>
            <a:pPr marL="432000" indent="-360000">
              <a:spcBef>
                <a:spcPts val="0"/>
              </a:spcBef>
              <a:defRPr/>
            </a:pPr>
            <a:r>
              <a:rPr lang="en-GB" sz="1800" kern="0" dirty="0" smtClean="0">
                <a:ea typeface="ＭＳ Ｐゴシック" charset="0"/>
                <a:cs typeface="Arial" pitchFamily="34" charset="0"/>
              </a:rPr>
              <a:t>Apply </a:t>
            </a:r>
            <a:r>
              <a:rPr lang="en-GB" sz="1800" kern="0" dirty="0">
                <a:ea typeface="ＭＳ Ｐゴシック" charset="0"/>
                <a:cs typeface="Arial" pitchFamily="34" charset="0"/>
              </a:rPr>
              <a:t>with your preferred choice, you can change </a:t>
            </a:r>
            <a:r>
              <a:rPr lang="en-GB" sz="1800" kern="0" dirty="0" smtClean="0">
                <a:ea typeface="ＭＳ Ｐゴシック" charset="0"/>
                <a:cs typeface="Arial" pitchFamily="34" charset="0"/>
              </a:rPr>
              <a:t>the details </a:t>
            </a:r>
            <a:r>
              <a:rPr lang="en-GB" sz="1800" kern="0" dirty="0">
                <a:ea typeface="ＭＳ Ｐゴシック" charset="0"/>
                <a:cs typeface="Arial" pitchFamily="34" charset="0"/>
              </a:rPr>
              <a:t>later if </a:t>
            </a:r>
            <a:r>
              <a:rPr lang="en-GB" sz="1800" kern="0" dirty="0" smtClean="0">
                <a:ea typeface="ＭＳ Ｐゴシック" charset="0"/>
                <a:cs typeface="Arial" pitchFamily="34" charset="0"/>
              </a:rPr>
              <a:t>required</a:t>
            </a:r>
          </a:p>
          <a:p>
            <a:pPr marL="432000" indent="-360000">
              <a:spcBef>
                <a:spcPts val="0"/>
              </a:spcBef>
              <a:defRPr/>
            </a:pPr>
            <a:endParaRPr lang="en-GB" sz="1800" kern="0" dirty="0">
              <a:ea typeface="ＭＳ Ｐゴシック" charset="0"/>
              <a:cs typeface="Arial" pitchFamily="34" charset="0"/>
            </a:endParaRPr>
          </a:p>
          <a:p>
            <a:pPr marL="432000" indent="-360000">
              <a:spcBef>
                <a:spcPts val="0"/>
              </a:spcBef>
              <a:defRPr/>
            </a:pPr>
            <a:r>
              <a:rPr lang="en-GB" sz="1800" b="1" kern="0" dirty="0"/>
              <a:t>You need to apply </a:t>
            </a:r>
            <a:r>
              <a:rPr lang="en-GB" sz="1800" b="1" u="sng" kern="0" dirty="0"/>
              <a:t>every year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b="1" i="1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1" i="1" dirty="0" smtClean="0">
                <a:cs typeface="Arial" pitchFamily="34" charset="0"/>
              </a:rPr>
              <a:t>*</a:t>
            </a:r>
            <a:r>
              <a:rPr lang="en-GB" sz="1600" i="1" dirty="0">
                <a:cs typeface="Arial" pitchFamily="34" charset="0"/>
              </a:rPr>
              <a:t>The application window is usually open from Jan-May. You can </a:t>
            </a:r>
            <a:r>
              <a:rPr lang="en-GB" sz="1600" i="1" dirty="0" smtClean="0">
                <a:cs typeface="Arial" pitchFamily="34" charset="0"/>
              </a:rPr>
              <a:t>register </a:t>
            </a:r>
            <a:r>
              <a:rPr lang="en-GB" sz="1600" i="1" dirty="0">
                <a:cs typeface="Arial" pitchFamily="34" charset="0"/>
              </a:rPr>
              <a:t>on UCAS for updates and information from SFE.</a:t>
            </a:r>
          </a:p>
          <a:p>
            <a:pPr marL="432000" indent="-360000">
              <a:spcBef>
                <a:spcPts val="0"/>
              </a:spcBef>
              <a:defRPr/>
            </a:pPr>
            <a:endParaRPr lang="en-GB" sz="1600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2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175" y="1474528"/>
            <a:ext cx="42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rgbClr val="1900B0"/>
                </a:solidFill>
              </a:rPr>
              <a:t>www.gov.uk/student-finance-register-login</a:t>
            </a:r>
            <a:endParaRPr lang="en-GB" dirty="0"/>
          </a:p>
        </p:txBody>
      </p: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 rotWithShape="1">
          <a:blip r:embed="rId2"/>
          <a:srcRect t="11313" r="53697" b="5050"/>
          <a:stretch/>
        </p:blipFill>
        <p:spPr bwMode="auto">
          <a:xfrm>
            <a:off x="359175" y="1927326"/>
            <a:ext cx="8229149" cy="4611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26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Solent template  standard onscreen size.potx [Read-Only]" id="{7F983896-A240-4CCE-81F3-99A03394D83E}" vid="{2239DAF1-4E8B-48DD-88B7-35F1498066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Southampton Solent template  standard onscreen size</Template>
  <TotalTime>702</TotalTime>
  <Words>1610</Words>
  <Application>Microsoft Office PowerPoint</Application>
  <PresentationFormat>On-screen Show (4:3)</PresentationFormat>
  <Paragraphs>326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Times New Roman</vt:lpstr>
      <vt:lpstr>Trebuchet MS</vt:lpstr>
      <vt:lpstr>Wingdings</vt:lpstr>
      <vt:lpstr>Wingdings 3</vt:lpstr>
      <vt:lpstr>Office Theme</vt:lpstr>
      <vt:lpstr>PowerPoint Presentation</vt:lpstr>
      <vt:lpstr>This session will cover:</vt:lpstr>
      <vt:lpstr>What funding is available?</vt:lpstr>
      <vt:lpstr>The Tuition Fee Loan</vt:lpstr>
      <vt:lpstr>The Maintenance Loan</vt:lpstr>
      <vt:lpstr>Extra support for students with dependents and/or disabilities</vt:lpstr>
      <vt:lpstr>How you apply for your funding</vt:lpstr>
      <vt:lpstr>Making your application</vt:lpstr>
      <vt:lpstr>PowerPoint Presentation</vt:lpstr>
      <vt:lpstr>How you will be assessed</vt:lpstr>
      <vt:lpstr>The Assessment Process</vt:lpstr>
      <vt:lpstr>Dependent status</vt:lpstr>
      <vt:lpstr>2017-18 Income thresholds</vt:lpstr>
      <vt:lpstr>Automatic ‘Independent status’</vt:lpstr>
      <vt:lpstr>PowerPoint Presentation</vt:lpstr>
      <vt:lpstr>How you repay the loans</vt:lpstr>
      <vt:lpstr>Repaying your loans</vt:lpstr>
      <vt:lpstr>Loan repayment figures</vt:lpstr>
      <vt:lpstr>Other Sources of Funding  from the University </vt:lpstr>
      <vt:lpstr>Southampton Solent University Bursary</vt:lpstr>
      <vt:lpstr>Foundation Level Tuition Fee Waiver and Bursary</vt:lpstr>
      <vt:lpstr>University Grants</vt:lpstr>
      <vt:lpstr>How to budget your finances</vt:lpstr>
      <vt:lpstr>Budgeting your finances</vt:lpstr>
      <vt:lpstr>Budgeting your finances….(continued)</vt:lpstr>
      <vt:lpstr>Top tip recap!</vt:lpstr>
      <vt:lpstr>Where can I get advice on my  funding and information?</vt:lpstr>
      <vt:lpstr>Funding advice and information</vt:lpstr>
      <vt:lpstr>Thank you for listening</vt:lpstr>
      <vt:lpstr>Keep in touch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Mitchard</dc:creator>
  <cp:lastModifiedBy>Lorna Mitchard</cp:lastModifiedBy>
  <cp:revision>66</cp:revision>
  <dcterms:created xsi:type="dcterms:W3CDTF">2015-11-26T16:41:20Z</dcterms:created>
  <dcterms:modified xsi:type="dcterms:W3CDTF">2016-10-13T08:03:02Z</dcterms:modified>
</cp:coreProperties>
</file>